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League Spartan" panose="020B0604020202020204" charset="0"/>
      <p:regular r:id="rId13"/>
    </p:embeddedFont>
    <p:embeddedFont>
      <p:font typeface="Noto Serif Display" panose="020B0604020202020204"/>
      <p:regular r:id="rId14"/>
    </p:embeddedFont>
    <p:embeddedFont>
      <p:font typeface="Poppins" panose="00000500000000000000" pitchFamily="2" charset="0"/>
      <p:regular r:id="rId15"/>
      <p:bold r:id="rId16"/>
      <p:italic r:id="rId17"/>
      <p:boldItalic r:id="rId18"/>
    </p:embeddedFont>
    <p:embeddedFont>
      <p:font typeface="Poppins Bold" panose="00000800000000000000" charset="0"/>
      <p:regular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TT Norms" panose="020B0604020202020204" charset="0"/>
      <p:regular r:id="rId24"/>
    </p:embeddedFont>
    <p:embeddedFont>
      <p:font typeface="TT Norms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svg>
</file>

<file path=ppt/media/image15.png>
</file>

<file path=ppt/media/image16.jpg>
</file>

<file path=ppt/media/image2.svg>
</file>

<file path=ppt/media/image3.jpg>
</file>

<file path=ppt/media/image4.png>
</file>

<file path=ppt/media/image5.png>
</file>

<file path=ppt/media/image6.svg>
</file>

<file path=ppt/media/image7.png>
</file>

<file path=ppt/media/image8.sv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fit.iuh.edu.vn/giangvien@nguyenminhhai" TargetMode="Externa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iep0718/SnapBuy_Mobile" TargetMode="External"/><Relationship Id="rId2" Type="http://schemas.openxmlformats.org/officeDocument/2006/relationships/hyperlink" Target="https://github.com/quanghien2024/VideoSharingApp.git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expo.dev/accounts/nguyenthanhhiep/projects/snapbuy/builds/749e48c2-da1e-4574-b896-10c10e07443a" TargetMode="External"/><Relationship Id="rId4" Type="http://schemas.openxmlformats.org/officeDocument/2006/relationships/hyperlink" Target="https://snack.expo.dev/@winteryukihaku/mobileap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C7C9FF">
                <a:alpha val="355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44000" y="-5536845"/>
            <a:ext cx="13131091" cy="13131091"/>
          </a:xfrm>
          <a:custGeom>
            <a:avLst/>
            <a:gdLst/>
            <a:ahLst/>
            <a:cxnLst/>
            <a:rect l="l" t="t" r="r" b="b"/>
            <a:pathLst>
              <a:path w="13131091" h="13131091">
                <a:moveTo>
                  <a:pt x="0" y="0"/>
                </a:moveTo>
                <a:lnTo>
                  <a:pt x="13131091" y="0"/>
                </a:lnTo>
                <a:lnTo>
                  <a:pt x="13131091" y="13131090"/>
                </a:lnTo>
                <a:lnTo>
                  <a:pt x="0" y="131310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13" name="Group 13"/>
          <p:cNvGrpSpPr/>
          <p:nvPr/>
        </p:nvGrpSpPr>
        <p:grpSpPr>
          <a:xfrm>
            <a:off x="-2958391" y="-4735573"/>
            <a:ext cx="12102391" cy="12102391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19608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-865105" y="-3086035"/>
            <a:ext cx="8724186" cy="8803317"/>
            <a:chOff x="0" y="0"/>
            <a:chExt cx="805494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05494" cy="812800"/>
            </a:xfrm>
            <a:custGeom>
              <a:avLst/>
              <a:gdLst/>
              <a:ahLst/>
              <a:cxnLst/>
              <a:rect l="l" t="t" r="r" b="b"/>
              <a:pathLst>
                <a:path w="805494" h="812800">
                  <a:moveTo>
                    <a:pt x="402747" y="0"/>
                  </a:moveTo>
                  <a:cubicBezTo>
                    <a:pt x="180316" y="0"/>
                    <a:pt x="0" y="181951"/>
                    <a:pt x="0" y="406400"/>
                  </a:cubicBezTo>
                  <a:cubicBezTo>
                    <a:pt x="0" y="630849"/>
                    <a:pt x="180316" y="812800"/>
                    <a:pt x="402747" y="812800"/>
                  </a:cubicBezTo>
                  <a:cubicBezTo>
                    <a:pt x="625178" y="812800"/>
                    <a:pt x="805494" y="630849"/>
                    <a:pt x="805494" y="406400"/>
                  </a:cubicBezTo>
                  <a:cubicBezTo>
                    <a:pt x="805494" y="181951"/>
                    <a:pt x="625178" y="0"/>
                    <a:pt x="40274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19608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5515" y="38100"/>
              <a:ext cx="654464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908433" y="628894"/>
            <a:ext cx="12265511" cy="2021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551"/>
              </a:lnSpc>
            </a:pPr>
            <a:r>
              <a:rPr lang="en-US" sz="11822" b="1" dirty="0" err="1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VideoSharing</a:t>
            </a:r>
            <a:endParaRPr lang="en-US" sz="11822" b="1" dirty="0">
              <a:solidFill>
                <a:srgbClr val="081269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318697" y="2921375"/>
            <a:ext cx="9110224" cy="1059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19"/>
              </a:lnSpc>
            </a:pPr>
            <a:r>
              <a:rPr lang="en-US" sz="6300" dirty="0" err="1">
                <a:solidFill>
                  <a:srgbClr val="081269"/>
                </a:solidFill>
                <a:latin typeface="Time nes New Roman"/>
                <a:ea typeface="IBM Plex Mono"/>
                <a:cs typeface="IBM Plex Mono"/>
                <a:sym typeface="IBM Plex Mono"/>
              </a:rPr>
              <a:t>Ứng</a:t>
            </a:r>
            <a:r>
              <a:rPr lang="en-US" sz="6300" dirty="0">
                <a:solidFill>
                  <a:srgbClr val="081269"/>
                </a:solidFill>
                <a:latin typeface="Time nes New Roman"/>
                <a:ea typeface="IBM Plex Mono"/>
                <a:cs typeface="IBM Plex Mono"/>
                <a:sym typeface="IBM Plex Mono"/>
              </a:rPr>
              <a:t> </a:t>
            </a:r>
            <a:r>
              <a:rPr lang="en-US" sz="6300" dirty="0" err="1">
                <a:solidFill>
                  <a:srgbClr val="081269"/>
                </a:solidFill>
                <a:latin typeface="Time nes New Roman"/>
                <a:ea typeface="IBM Plex Mono"/>
                <a:cs typeface="IBM Plex Mono"/>
                <a:sym typeface="IBM Plex Mono"/>
              </a:rPr>
              <a:t>dụng</a:t>
            </a:r>
            <a:r>
              <a:rPr lang="en-US" sz="6300" dirty="0">
                <a:solidFill>
                  <a:srgbClr val="081269"/>
                </a:solidFill>
                <a:latin typeface="Time nes New Roman"/>
                <a:ea typeface="IBM Plex Mono"/>
                <a:cs typeface="IBM Plex Mono"/>
                <a:sym typeface="IBM Plex Mono"/>
              </a:rPr>
              <a:t> chia </a:t>
            </a:r>
            <a:r>
              <a:rPr lang="vi-VN" sz="6300" dirty="0">
                <a:solidFill>
                  <a:srgbClr val="081269"/>
                </a:solidFill>
                <a:latin typeface="Time nes New Roman"/>
                <a:ea typeface="IBM Plex Mono"/>
                <a:cs typeface="IBM Plex Mono"/>
                <a:sym typeface="IBM Plex Mono"/>
              </a:rPr>
              <a:t>sẻ </a:t>
            </a:r>
            <a:r>
              <a:rPr lang="vi-VN" sz="6300" dirty="0" err="1">
                <a:solidFill>
                  <a:srgbClr val="081269"/>
                </a:solidFill>
                <a:latin typeface="Time nes New Roman"/>
                <a:ea typeface="IBM Plex Mono"/>
                <a:cs typeface="IBM Plex Mono"/>
                <a:sym typeface="IBM Plex Mono"/>
              </a:rPr>
              <a:t>video</a:t>
            </a:r>
            <a:endParaRPr lang="en-US" sz="6300" dirty="0">
              <a:solidFill>
                <a:srgbClr val="081269"/>
              </a:solidFill>
              <a:latin typeface="Time nes New Roman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292749" y="4186806"/>
            <a:ext cx="8168071" cy="818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18"/>
              </a:lnSpc>
            </a:pPr>
            <a:r>
              <a:rPr lang="vi-VN" sz="237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Một ứng dụng chia sẻ </a:t>
            </a:r>
            <a:r>
              <a:rPr lang="vi-VN" sz="2370" dirty="0" err="1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video</a:t>
            </a:r>
            <a:r>
              <a:rPr lang="vi-VN" sz="237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 ngắn, cho phép xem, đăng </a:t>
            </a:r>
            <a:r>
              <a:rPr lang="vi-VN" sz="2370" dirty="0" err="1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video</a:t>
            </a:r>
            <a:r>
              <a:rPr lang="vi-VN" sz="237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 và tương tác bằng tim, bình luận, theo dõi — tương tự </a:t>
            </a:r>
            <a:r>
              <a:rPr lang="vi-VN" sz="2370" dirty="0" err="1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TikTok</a:t>
            </a:r>
            <a:r>
              <a:rPr lang="vi-VN" sz="237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/</a:t>
            </a:r>
            <a:r>
              <a:rPr lang="vi-VN" sz="2370" dirty="0" err="1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Reels</a:t>
            </a:r>
            <a:r>
              <a:rPr lang="vi-VN" sz="237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.</a:t>
            </a:r>
            <a:endParaRPr lang="en-US" sz="2370" dirty="0">
              <a:solidFill>
                <a:srgbClr val="081269"/>
              </a:solidFill>
              <a:latin typeface="+mj-lt"/>
              <a:ea typeface="Poppins"/>
              <a:cs typeface="Poppins"/>
              <a:sym typeface="Poppins"/>
            </a:endParaRPr>
          </a:p>
        </p:txBody>
      </p:sp>
      <p:pic>
        <p:nvPicPr>
          <p:cNvPr id="44" name="Picture 43" descr="A screenshot of a phone&#10;&#10;AI-generated content may be incorrect.">
            <a:extLst>
              <a:ext uri="{FF2B5EF4-FFF2-40B4-BE49-F238E27FC236}">
                <a16:creationId xmlns:a16="http://schemas.microsoft.com/office/drawing/2014/main" id="{0C7E2930-F138-28E9-55DB-CBEB1F79FD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9194" y="24245"/>
            <a:ext cx="4613270" cy="10287000"/>
          </a:xfrm>
          <a:prstGeom prst="rect">
            <a:avLst/>
          </a:prstGeom>
        </p:spPr>
      </p:pic>
      <p:sp>
        <p:nvSpPr>
          <p:cNvPr id="41" name="TextBox 41"/>
          <p:cNvSpPr txBox="1"/>
          <p:nvPr/>
        </p:nvSpPr>
        <p:spPr>
          <a:xfrm>
            <a:off x="1151784" y="6749095"/>
            <a:ext cx="3826372" cy="158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 err="1">
                <a:latin typeface="Noto Serif Display"/>
                <a:ea typeface="Noto Serif Display"/>
                <a:cs typeface="Noto Serif Display"/>
                <a:sym typeface="Noto Serif Display"/>
              </a:rPr>
              <a:t>Nhóm</a:t>
            </a:r>
            <a:r>
              <a:rPr lang="en-US" sz="3000" dirty="0">
                <a:latin typeface="Noto Serif Display"/>
                <a:ea typeface="Noto Serif Display"/>
                <a:cs typeface="Noto Serif Display"/>
                <a:sym typeface="Noto Serif Display"/>
              </a:rPr>
              <a:t> 28                         </a:t>
            </a:r>
          </a:p>
          <a:p>
            <a:pPr algn="l">
              <a:lnSpc>
                <a:spcPts val="4200"/>
              </a:lnSpc>
            </a:pPr>
            <a:r>
              <a:rPr lang="vi-VN" sz="3000" dirty="0">
                <a:latin typeface="Noto Serif Display"/>
                <a:ea typeface="Noto Serif Display"/>
                <a:cs typeface="Noto Serif Display"/>
                <a:sym typeface="Noto Serif Display"/>
              </a:rPr>
              <a:t>Phạm Quang Hiền</a:t>
            </a:r>
            <a:r>
              <a:rPr lang="en-US" sz="3000" dirty="0"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</a:p>
          <a:p>
            <a:pPr algn="l">
              <a:lnSpc>
                <a:spcPts val="4200"/>
              </a:lnSpc>
            </a:pPr>
            <a:r>
              <a:rPr lang="vi-VN" sz="3000" dirty="0">
                <a:latin typeface="Noto Serif Display"/>
                <a:ea typeface="Noto Serif Display"/>
                <a:cs typeface="Noto Serif Display"/>
                <a:sym typeface="Noto Serif Display"/>
              </a:rPr>
              <a:t>Phạm Ngọc Đăng</a:t>
            </a:r>
            <a:endParaRPr lang="en-US" sz="3000" dirty="0">
              <a:latin typeface="Noto Serif Display"/>
              <a:ea typeface="Noto Serif Display"/>
              <a:cs typeface="Noto Serif Display"/>
              <a:sym typeface="Noto Serif Display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6001461" y="7089473"/>
            <a:ext cx="401587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 err="1">
                <a:latin typeface="Noto Serif Display"/>
                <a:ea typeface="Noto Serif Display"/>
                <a:cs typeface="Noto Serif Display"/>
                <a:sym typeface="Noto Serif Display"/>
              </a:rPr>
              <a:t>Giáo</a:t>
            </a:r>
            <a:r>
              <a:rPr lang="en-US" sz="3000" dirty="0"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3000" dirty="0" err="1">
                <a:latin typeface="Noto Serif Display"/>
                <a:ea typeface="Noto Serif Display"/>
                <a:cs typeface="Noto Serif Display"/>
                <a:sym typeface="Noto Serif Display"/>
              </a:rPr>
              <a:t>viên</a:t>
            </a:r>
            <a:r>
              <a:rPr lang="en-US" sz="3000" dirty="0"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3000" dirty="0" err="1">
                <a:latin typeface="Noto Serif Display"/>
                <a:ea typeface="Noto Serif Display"/>
                <a:cs typeface="Noto Serif Display"/>
                <a:sym typeface="Noto Serif Display"/>
              </a:rPr>
              <a:t>hướng</a:t>
            </a:r>
            <a:r>
              <a:rPr lang="en-US" sz="3000" dirty="0">
                <a:latin typeface="Noto Serif Display"/>
                <a:ea typeface="Noto Serif Display"/>
                <a:cs typeface="Noto Serif Display"/>
                <a:sym typeface="Noto Serif Display"/>
              </a:rPr>
              <a:t> </a:t>
            </a:r>
            <a:r>
              <a:rPr lang="en-US" sz="3000" dirty="0" err="1">
                <a:latin typeface="Noto Serif Display"/>
                <a:ea typeface="Noto Serif Display"/>
                <a:cs typeface="Noto Serif Display"/>
                <a:sym typeface="Noto Serif Display"/>
              </a:rPr>
              <a:t>dẫn</a:t>
            </a:r>
            <a:r>
              <a:rPr lang="en-US" sz="3000" dirty="0">
                <a:latin typeface="Noto Serif Display"/>
                <a:ea typeface="Noto Serif Display"/>
                <a:cs typeface="Noto Serif Display"/>
                <a:sym typeface="Noto Serif Display"/>
              </a:rPr>
              <a:t>: </a:t>
            </a:r>
          </a:p>
          <a:p>
            <a:pPr algn="r">
              <a:lnSpc>
                <a:spcPts val="4200"/>
              </a:lnSpc>
            </a:pPr>
            <a:r>
              <a:rPr lang="en-US" sz="3000" dirty="0">
                <a:latin typeface="Noto Serif Display"/>
                <a:ea typeface="Noto Serif Display"/>
                <a:cs typeface="Noto Serif Display"/>
                <a:sym typeface="Noto Serif Display"/>
                <a:hlinkClick r:id="rId5" tooltip="https://fit.iuh.edu.vn/giangvien@nguyenminhhai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TS. Nguyễn Minh Hải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C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715238" y="-1644747"/>
            <a:ext cx="15108428" cy="15108428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FFFFFF">
                      <a:alpha val="50000"/>
                    </a:srgbClr>
                  </a:gs>
                  <a:gs pos="100000">
                    <a:srgbClr val="C7C9FF">
                      <a:alpha val="17750"/>
                    </a:srgbClr>
                  </a:gs>
                </a:gsLst>
                <a:lin ang="2700000"/>
              </a:gra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018629" y="2738747"/>
            <a:ext cx="14094659" cy="1409465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9013306" y="1504348"/>
            <a:ext cx="9175342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b="1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BÀI HỌC KINH NGHIỆM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013306" y="8360174"/>
            <a:ext cx="8494713" cy="1246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6500" lvl="1" indent="-258250">
              <a:lnSpc>
                <a:spcPts val="3349"/>
              </a:lnSpc>
              <a:buFont typeface="Arial"/>
              <a:buChar char="•"/>
            </a:pP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Biết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phân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tích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yêu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cầu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&amp;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thiết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kế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  <a:p>
            <a:pPr marL="516500" lvl="1" indent="-258250">
              <a:lnSpc>
                <a:spcPts val="3349"/>
              </a:lnSpc>
              <a:buFont typeface="Arial"/>
              <a:buChar char="•"/>
            </a:pP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Cải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thiện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kỹ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năng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teamwork. </a:t>
            </a:r>
          </a:p>
          <a:p>
            <a:pPr marL="516500" lvl="1" indent="-258250">
              <a:lnSpc>
                <a:spcPts val="3349"/>
              </a:lnSpc>
              <a:buFont typeface="Arial"/>
              <a:buChar char="•"/>
            </a:pP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Áp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dụng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công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nghệ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mới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vào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dự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án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thực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tế</a:t>
            </a:r>
            <a:r>
              <a:rPr lang="en-US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033758" y="3301871"/>
            <a:ext cx="8677487" cy="1669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6500" lvl="1" indent="-258250">
              <a:lnSpc>
                <a:spcPts val="3349"/>
              </a:lnSpc>
              <a:buFont typeface="Arial"/>
              <a:buChar char="•"/>
            </a:pP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Hoàn thiện </a:t>
            </a:r>
            <a:r>
              <a:rPr lang="vi-VN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</a:t>
            </a: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xem/phát </a:t>
            </a:r>
            <a:r>
              <a:rPr lang="vi-VN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video</a:t>
            </a: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với các chức năng cơ bản. </a:t>
            </a:r>
          </a:p>
          <a:p>
            <a:pPr marL="516500" lvl="1" indent="-258250">
              <a:lnSpc>
                <a:spcPts val="3349"/>
              </a:lnSpc>
              <a:buFont typeface="Arial"/>
              <a:buChar char="•"/>
            </a:pP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Áp dụng đúng quy trình SDLC vào dự án. </a:t>
            </a:r>
          </a:p>
          <a:p>
            <a:pPr marL="516500" lvl="1" indent="-258250">
              <a:lnSpc>
                <a:spcPts val="3349"/>
              </a:lnSpc>
              <a:buFont typeface="Arial"/>
              <a:buChar char="•"/>
            </a:pP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Xây dựng giao diện bằng </a:t>
            </a:r>
            <a:r>
              <a:rPr lang="vi-VN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React</a:t>
            </a: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vi-VN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Native</a:t>
            </a: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+ </a:t>
            </a:r>
            <a:r>
              <a:rPr lang="vi-VN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Expo</a:t>
            </a: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lang="en-US" sz="2392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033758" y="5643844"/>
            <a:ext cx="3792238" cy="420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57"/>
              </a:lnSpc>
              <a:spcBef>
                <a:spcPct val="0"/>
              </a:spcBef>
            </a:pPr>
            <a:r>
              <a:rPr lang="en-US" sz="2870" b="1" spc="275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⚠️ </a:t>
            </a:r>
            <a:r>
              <a:rPr lang="en-US" sz="2870" b="1" spc="275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Thách</a:t>
            </a:r>
            <a:r>
              <a:rPr lang="en-US" sz="2870" b="1" spc="275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870" b="1" spc="275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thức</a:t>
            </a:r>
            <a:endParaRPr lang="en-US" sz="2870" b="1" spc="275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9033758" y="6254593"/>
            <a:ext cx="8677487" cy="1249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6500" lvl="1" indent="-258250">
              <a:lnSpc>
                <a:spcPts val="3349"/>
              </a:lnSpc>
              <a:buFont typeface="Arial"/>
              <a:buChar char="•"/>
            </a:pP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Thời gian hạn chế. </a:t>
            </a:r>
          </a:p>
          <a:p>
            <a:pPr marL="516500" lvl="1" indent="-258250">
              <a:lnSpc>
                <a:spcPts val="3349"/>
              </a:lnSpc>
              <a:buFont typeface="Arial"/>
              <a:buChar char="•"/>
            </a:pP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Chưa có kinh nghiệm xử lý </a:t>
            </a:r>
            <a:r>
              <a:rPr lang="vi-VN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video</a:t>
            </a: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&amp; luồng chức năng. Không có </a:t>
            </a:r>
            <a:r>
              <a:rPr lang="vi-VN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backend</a:t>
            </a: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thực (dùng </a:t>
            </a:r>
            <a:r>
              <a:rPr lang="vi-VN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local</a:t>
            </a: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vi-VN" sz="2392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</a:t>
            </a:r>
            <a:r>
              <a:rPr lang="vi-VN" sz="2392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  <a:endParaRPr lang="en-US" sz="2392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144000" y="7749424"/>
            <a:ext cx="4794483" cy="420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57"/>
              </a:lnSpc>
              <a:spcBef>
                <a:spcPct val="0"/>
              </a:spcBef>
            </a:pPr>
            <a:r>
              <a:rPr lang="en-US" sz="2870" b="1" spc="275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💡 </a:t>
            </a:r>
            <a:r>
              <a:rPr lang="en-US" sz="2870" b="1" spc="275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Bài</a:t>
            </a:r>
            <a:r>
              <a:rPr lang="en-US" sz="2870" b="1" spc="275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870" b="1" spc="275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học</a:t>
            </a:r>
            <a:r>
              <a:rPr lang="en-US" sz="2870" b="1" spc="275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870" b="1" spc="275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thu</a:t>
            </a:r>
            <a:r>
              <a:rPr lang="en-US" sz="2870" b="1" spc="275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870" b="1" spc="275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được</a:t>
            </a:r>
            <a:endParaRPr lang="en-US" sz="2870" b="1" spc="275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033758" y="2805422"/>
            <a:ext cx="5559885" cy="420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57"/>
              </a:lnSpc>
              <a:spcBef>
                <a:spcPct val="0"/>
              </a:spcBef>
            </a:pPr>
            <a:r>
              <a:rPr lang="en-US" sz="2870" b="1" spc="27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🎯 Thành tựu đạt được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557581" y="703973"/>
            <a:ext cx="1589190" cy="35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31"/>
              </a:lnSpc>
              <a:spcBef>
                <a:spcPct val="0"/>
              </a:spcBef>
            </a:pPr>
            <a:r>
              <a:rPr lang="en-US" sz="1951" b="1">
                <a:solidFill>
                  <a:srgbClr val="FBFCF1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GIỚI THIỆU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825996" y="703973"/>
            <a:ext cx="2224975" cy="35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31"/>
              </a:lnSpc>
              <a:spcBef>
                <a:spcPct val="0"/>
              </a:spcBef>
            </a:pPr>
            <a:r>
              <a:rPr lang="en-US" sz="1951" b="1">
                <a:solidFill>
                  <a:srgbClr val="FBFCF1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SẢN PHẨM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5596750" y="703973"/>
            <a:ext cx="1662550" cy="35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31"/>
              </a:lnSpc>
              <a:spcBef>
                <a:spcPct val="0"/>
              </a:spcBef>
            </a:pPr>
            <a:r>
              <a:rPr lang="en-US" sz="1951" b="1">
                <a:solidFill>
                  <a:srgbClr val="FBFCF1"/>
                </a:solidFill>
                <a:latin typeface="Poppins Bold"/>
                <a:ea typeface="Poppins Bold"/>
                <a:cs typeface="Poppins Bold"/>
                <a:sym typeface="Poppins Bold"/>
              </a:rPr>
              <a:t>BÀI HỌC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368299" y="703973"/>
            <a:ext cx="1907082" cy="35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31"/>
              </a:lnSpc>
              <a:spcBef>
                <a:spcPct val="0"/>
              </a:spcBef>
            </a:pPr>
            <a:r>
              <a:rPr lang="en-US" sz="1951" b="1">
                <a:solidFill>
                  <a:srgbClr val="FBFCF1">
                    <a:alpha val="49804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QUÁ TRÌNH</a:t>
            </a:r>
          </a:p>
        </p:txBody>
      </p:sp>
      <p:pic>
        <p:nvPicPr>
          <p:cNvPr id="37" name="Picture 36" descr="A screenshot of a cellphone&#10;&#10;AI-generated content may be incorrect.">
            <a:extLst>
              <a:ext uri="{FF2B5EF4-FFF2-40B4-BE49-F238E27FC236}">
                <a16:creationId xmlns:a16="http://schemas.microsoft.com/office/drawing/2014/main" id="{12C448FC-B4B3-35D1-196E-9A4D1624E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276" y="672128"/>
            <a:ext cx="4379835" cy="976646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000">
                <a:alpha val="100000"/>
              </a:srgbClr>
            </a:gs>
            <a:gs pos="100000">
              <a:srgbClr val="3533CD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334811"/>
            <a:ext cx="18288000" cy="3617379"/>
            <a:chOff x="0" y="0"/>
            <a:chExt cx="4816593" cy="952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952725"/>
            </a:xfrm>
            <a:custGeom>
              <a:avLst/>
              <a:gdLst/>
              <a:ahLst/>
              <a:cxnLst/>
              <a:rect l="l" t="t" r="r" b="b"/>
              <a:pathLst>
                <a:path w="4816592" h="952725">
                  <a:moveTo>
                    <a:pt x="0" y="0"/>
                  </a:moveTo>
                  <a:lnTo>
                    <a:pt x="4816592" y="0"/>
                  </a:lnTo>
                  <a:lnTo>
                    <a:pt x="4816592" y="952725"/>
                  </a:lnTo>
                  <a:lnTo>
                    <a:pt x="0" y="952725"/>
                  </a:lnTo>
                  <a:close/>
                </a:path>
              </a:pathLst>
            </a:custGeom>
            <a:solidFill>
              <a:srgbClr val="EAEAEA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816593" cy="1000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684555" y="4120661"/>
            <a:ext cx="12271686" cy="10228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82"/>
              </a:lnSpc>
              <a:spcBef>
                <a:spcPct val="0"/>
              </a:spcBef>
            </a:pPr>
            <a:r>
              <a:rPr lang="en-US" sz="5987" dirty="0">
                <a:solidFill>
                  <a:srgbClr val="004AAD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THANKS FOR WATCHING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190998" y="5488117"/>
            <a:ext cx="9906000" cy="416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Link </a:t>
            </a:r>
            <a:r>
              <a:rPr lang="en-US" sz="2499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Github</a:t>
            </a:r>
            <a:r>
              <a:rPr lang="en-US" sz="2499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en-US" sz="2499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  <a:hlinkClick r:id="rId2"/>
              </a:rPr>
              <a:t>https://github.com/quanghien2024/VideoSharingApp.git</a:t>
            </a:r>
            <a:endParaRPr lang="en-US" sz="2499" u="sng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  <a:hlinkClick r:id="rId3" tooltip="https://github.com/Hiep0718/SnapBuy_Mobil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019796" y="6085724"/>
            <a:ext cx="10248404" cy="416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Link </a:t>
            </a:r>
            <a:r>
              <a:rPr lang="en-US" sz="2499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Apk</a:t>
            </a:r>
            <a:r>
              <a:rPr lang="en-US" sz="2499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Preview: </a:t>
            </a:r>
            <a:r>
              <a:rPr lang="en-US" sz="2499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  <a:hlinkClick r:id="rId4" tooltip="https://expo.dev/accounts/nguyenthanhhiep/projects/snapbuy/builds/749e48c2-da1e-4574-b896-10c10e07443a"/>
              </a:rPr>
              <a:t>https://snack.expo.dev/@winteryukihaku/mobileapp</a:t>
            </a:r>
            <a:endParaRPr lang="en-US" sz="2499" u="sng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  <a:hlinkClick r:id="rId5" tooltip="https://expo.dev/accounts/nguyenthanhhiep/projects/snapbuy/builds/749e48c2-da1e-4574-b896-10c10e07443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C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46002" y="3205962"/>
            <a:ext cx="15108428" cy="15108428"/>
            <a:chOff x="67200" y="28335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67200" y="28335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FFFFFF">
                      <a:alpha val="50000"/>
                    </a:srgbClr>
                  </a:gs>
                  <a:gs pos="100000">
                    <a:srgbClr val="C7C9FF">
                      <a:alpha val="17750"/>
                    </a:srgbClr>
                  </a:gs>
                </a:gsLst>
                <a:lin ang="2700000"/>
              </a:gradFill>
              <a:prstDash val="solid"/>
              <a:miter/>
            </a:ln>
          </p:spPr>
          <p:txBody>
            <a:bodyPr/>
            <a:lstStyle/>
            <a:p>
              <a:endParaRPr lang="vi-VN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894404" y="4038750"/>
            <a:ext cx="14094659" cy="14094659"/>
            <a:chOff x="52740" y="19819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52740" y="19819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vi-VN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91506" y="251192"/>
            <a:ext cx="12523680" cy="1829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116"/>
              </a:lnSpc>
            </a:pPr>
            <a:r>
              <a:rPr lang="en-US" sz="10083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Phân</a:t>
            </a:r>
            <a:r>
              <a:rPr lang="en-US" sz="10083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10083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tích</a:t>
            </a:r>
            <a:r>
              <a:rPr lang="en-US" sz="10083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10083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yêu</a:t>
            </a:r>
            <a:r>
              <a:rPr lang="en-US" sz="10083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10083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cầu</a:t>
            </a:r>
            <a:endParaRPr lang="en-US" sz="10083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77651" y="1843484"/>
            <a:ext cx="8962769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Chức</a:t>
            </a:r>
            <a:r>
              <a:rPr lang="en-US" sz="6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60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năng</a:t>
            </a:r>
            <a:endParaRPr lang="en-US" sz="60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54387" y="3115365"/>
            <a:ext cx="5887810" cy="5586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5263" lvl="1" indent="-237631" algn="just">
              <a:lnSpc>
                <a:spcPts val="4402"/>
              </a:lnSpc>
              <a:buFont typeface="Arial"/>
              <a:buChar char="•"/>
            </a:pPr>
            <a:r>
              <a:rPr lang="en-US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Xem video </a:t>
            </a:r>
            <a:r>
              <a:rPr lang="en-US" sz="2201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trang</a:t>
            </a:r>
            <a:r>
              <a:rPr lang="en-US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chủ</a:t>
            </a:r>
          </a:p>
          <a:p>
            <a:pPr marL="475263" lvl="1" indent="-237631" algn="just">
              <a:lnSpc>
                <a:spcPts val="4402"/>
              </a:lnSpc>
              <a:buFont typeface="Arial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Phát </a:t>
            </a:r>
            <a:r>
              <a:rPr lang="vi-VN" sz="2201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chi tiết</a:t>
            </a:r>
          </a:p>
          <a:p>
            <a:pPr marL="475263" lvl="1" indent="-237631" algn="just">
              <a:lnSpc>
                <a:spcPts val="4402"/>
              </a:lnSpc>
              <a:buFont typeface="Arial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Phát </a:t>
            </a:r>
            <a:r>
              <a:rPr lang="vi-VN" sz="2201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trực tiếp</a:t>
            </a:r>
          </a:p>
          <a:p>
            <a:pPr marL="475263" lvl="1" indent="-237631" algn="just">
              <a:lnSpc>
                <a:spcPts val="4402"/>
              </a:lnSpc>
              <a:buFont typeface="Arial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Tìm kiếm </a:t>
            </a:r>
            <a:r>
              <a:rPr lang="vi-VN" sz="2201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endParaRPr lang="vi-VN" sz="2201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marL="475263" lvl="1" indent="-237631" algn="just">
              <a:lnSpc>
                <a:spcPts val="4402"/>
              </a:lnSpc>
              <a:buFont typeface="Arial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Tải lên </a:t>
            </a:r>
            <a:r>
              <a:rPr lang="vi-VN" sz="2201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endParaRPr lang="vi-VN" sz="2201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marL="475263" lvl="1" indent="-237631" algn="just">
              <a:lnSpc>
                <a:spcPts val="4402"/>
              </a:lnSpc>
              <a:buFont typeface="Arial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Chọn bộ lọc</a:t>
            </a:r>
          </a:p>
          <a:p>
            <a:pPr marL="475263" lvl="1" indent="-237631" algn="just">
              <a:lnSpc>
                <a:spcPts val="4402"/>
              </a:lnSpc>
              <a:buFont typeface="Arial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Thêm nhạc nền</a:t>
            </a:r>
          </a:p>
          <a:p>
            <a:pPr marL="475263" lvl="1" indent="-237631" algn="just">
              <a:lnSpc>
                <a:spcPts val="4402"/>
              </a:lnSpc>
              <a:buFont typeface="Arial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Đăng bài</a:t>
            </a:r>
          </a:p>
          <a:p>
            <a:pPr marL="475263" lvl="1" indent="-237631" algn="just">
              <a:lnSpc>
                <a:spcPts val="4402"/>
              </a:lnSpc>
              <a:buFont typeface="Arial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Xem trang cá nhân</a:t>
            </a:r>
          </a:p>
          <a:p>
            <a:pPr marL="475263" lvl="1" indent="-237631" algn="just">
              <a:lnSpc>
                <a:spcPts val="4402"/>
              </a:lnSpc>
              <a:buFont typeface="Arial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Theo dõi người khác</a:t>
            </a:r>
            <a:endParaRPr lang="en-US" sz="2201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344400" y="221812"/>
            <a:ext cx="1662550" cy="35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31"/>
              </a:lnSpc>
              <a:spcBef>
                <a:spcPct val="0"/>
              </a:spcBef>
            </a:pPr>
            <a:r>
              <a:rPr lang="en-US" sz="1951" b="1" dirty="0">
                <a:solidFill>
                  <a:srgbClr val="FBFCF1"/>
                </a:solidFill>
                <a:latin typeface="Poppins Bold"/>
                <a:ea typeface="Poppins Bold"/>
                <a:cs typeface="Poppins Bold"/>
                <a:sym typeface="Poppins Bold"/>
              </a:rPr>
              <a:t>GIỚI THIỆU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5404918" y="1837241"/>
            <a:ext cx="8962769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Phi </a:t>
            </a:r>
            <a:r>
              <a:rPr lang="en-US" sz="60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chức</a:t>
            </a:r>
            <a:r>
              <a:rPr lang="en-US" sz="60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60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năng</a:t>
            </a:r>
            <a:endParaRPr lang="en-US" sz="60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5051431" y="3091120"/>
            <a:ext cx="7897747" cy="4656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0532" lvl="1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Ứng dụng phản hồi nhanh, chuyển màn hình dưới 2 giây. </a:t>
            </a:r>
          </a:p>
          <a:p>
            <a:pPr marL="580532" lvl="1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Giao diện trực quan, dễ dùng và tối ưu cho thiết bị di động. Hoạt động ổn định, không </a:t>
            </a:r>
            <a:r>
              <a:rPr lang="vi-VN" sz="2201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crash</a:t>
            </a: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khi đổi màn hình hoặc phát </a:t>
            </a:r>
            <a:r>
              <a:rPr lang="vi-VN" sz="2201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.</a:t>
            </a:r>
          </a:p>
          <a:p>
            <a:pPr marL="580532" lvl="1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Tương thích cả </a:t>
            </a:r>
            <a:r>
              <a:rPr lang="vi-VN" sz="2201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Android</a:t>
            </a: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và </a:t>
            </a:r>
            <a:r>
              <a:rPr lang="vi-VN" sz="2201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iOS</a:t>
            </a: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thông qua </a:t>
            </a:r>
            <a:r>
              <a:rPr lang="vi-VN" sz="2201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Expo</a:t>
            </a: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Go.</a:t>
            </a:r>
          </a:p>
          <a:p>
            <a:pPr marL="580532" lvl="1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vi-VN" sz="2201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Dễ mở rộng thêm tính năng mới như bình luận thật hoặc đăng nhập.</a:t>
            </a:r>
            <a:endParaRPr lang="en-US" sz="2201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</p:txBody>
      </p:sp>
      <p:pic>
        <p:nvPicPr>
          <p:cNvPr id="15" name="Picture 14" descr="A screenshot of a phone&#10;&#10;AI-generated content may be incorrect.">
            <a:extLst>
              <a:ext uri="{FF2B5EF4-FFF2-40B4-BE49-F238E27FC236}">
                <a16:creationId xmlns:a16="http://schemas.microsoft.com/office/drawing/2014/main" id="{0394D5FE-91B2-1A54-4073-D32E1F4206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3416" y="1413192"/>
            <a:ext cx="461327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C7C9FF">
                <a:alpha val="69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632548" y="-4223410"/>
            <a:ext cx="11165322" cy="1116532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C74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486891" y="-2532160"/>
            <a:ext cx="7333269" cy="733326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144000" y="7141937"/>
            <a:ext cx="8491893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vi-VN" sz="240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Không sử dụng </a:t>
            </a:r>
            <a:r>
              <a:rPr lang="vi-VN" sz="2400" dirty="0" err="1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backend</a:t>
            </a:r>
            <a:r>
              <a:rPr lang="vi-VN" sz="240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.</a:t>
            </a:r>
          </a:p>
          <a:p>
            <a:pPr algn="just">
              <a:lnSpc>
                <a:spcPts val="2800"/>
              </a:lnSpc>
            </a:pPr>
            <a:r>
              <a:rPr lang="vi-VN" sz="240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Tất cả dữ liệu (</a:t>
            </a:r>
            <a:r>
              <a:rPr lang="vi-VN" sz="2400" dirty="0" err="1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video</a:t>
            </a:r>
            <a:r>
              <a:rPr lang="vi-VN" sz="240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, âm thanh) được lưu cục bộ trong </a:t>
            </a:r>
            <a:r>
              <a:rPr lang="vi-VN" sz="2400" dirty="0" err="1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project</a:t>
            </a:r>
            <a:r>
              <a:rPr lang="vi-VN" sz="240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.</a:t>
            </a:r>
          </a:p>
          <a:p>
            <a:pPr algn="just">
              <a:lnSpc>
                <a:spcPts val="2800"/>
              </a:lnSpc>
            </a:pPr>
            <a:r>
              <a:rPr lang="vi-VN" sz="240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Ứng dụng chạy hoàn toàn ở phía </a:t>
            </a:r>
            <a:r>
              <a:rPr lang="vi-VN" sz="2400" dirty="0" err="1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client</a:t>
            </a:r>
            <a:r>
              <a:rPr lang="vi-VN" sz="2400" dirty="0">
                <a:solidFill>
                  <a:srgbClr val="081269"/>
                </a:solidFill>
                <a:latin typeface="+mj-lt"/>
                <a:ea typeface="Poppins"/>
                <a:cs typeface="Poppins"/>
                <a:sym typeface="Poppins"/>
              </a:rPr>
              <a:t>.</a:t>
            </a:r>
            <a:endParaRPr lang="en-US" sz="2400" dirty="0">
              <a:solidFill>
                <a:srgbClr val="081269"/>
              </a:solidFill>
              <a:latin typeface="+mj-lt"/>
              <a:ea typeface="Poppins"/>
              <a:cs typeface="Poppins"/>
              <a:sym typeface="Poppin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144000" y="1359251"/>
            <a:ext cx="9023404" cy="887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80"/>
              </a:lnSpc>
            </a:pPr>
            <a:r>
              <a:rPr lang="en-US" sz="5200" b="1" dirty="0" err="1">
                <a:solidFill>
                  <a:srgbClr val="081269"/>
                </a:solidFill>
                <a:latin typeface="TT Norms Bold"/>
                <a:ea typeface="TT Norms Bold"/>
                <a:cs typeface="TT Norms Bold"/>
                <a:sym typeface="TT Norms Bold"/>
              </a:rPr>
              <a:t>Thiết</a:t>
            </a:r>
            <a:r>
              <a:rPr lang="en-US" sz="5200" b="1" dirty="0">
                <a:solidFill>
                  <a:srgbClr val="081269"/>
                </a:solidFill>
                <a:latin typeface="TT Norms Bold"/>
                <a:ea typeface="TT Norms Bold"/>
                <a:cs typeface="TT Norms Bold"/>
                <a:sym typeface="TT Norms Bold"/>
              </a:rPr>
              <a:t> </a:t>
            </a:r>
            <a:r>
              <a:rPr lang="en-US" sz="5200" b="1" dirty="0" err="1">
                <a:solidFill>
                  <a:srgbClr val="081269"/>
                </a:solidFill>
                <a:latin typeface="TT Norms Bold"/>
                <a:ea typeface="TT Norms Bold"/>
                <a:cs typeface="TT Norms Bold"/>
                <a:sym typeface="TT Norms Bold"/>
              </a:rPr>
              <a:t>kế</a:t>
            </a:r>
            <a:r>
              <a:rPr lang="en-US" sz="5200" b="1" dirty="0">
                <a:solidFill>
                  <a:srgbClr val="081269"/>
                </a:solidFill>
                <a:latin typeface="TT Norms Bold"/>
                <a:ea typeface="TT Norms Bold"/>
                <a:cs typeface="TT Norms Bold"/>
                <a:sym typeface="TT Norms Bold"/>
              </a:rPr>
              <a:t> </a:t>
            </a:r>
            <a:r>
              <a:rPr lang="en-US" sz="5200" b="1" dirty="0" err="1">
                <a:solidFill>
                  <a:srgbClr val="081269"/>
                </a:solidFill>
                <a:latin typeface="TT Norms Bold"/>
                <a:ea typeface="TT Norms Bold"/>
                <a:cs typeface="TT Norms Bold"/>
                <a:sym typeface="TT Norms Bold"/>
              </a:rPr>
              <a:t>kiến</a:t>
            </a:r>
            <a:r>
              <a:rPr lang="en-US" sz="5200" b="1" dirty="0">
                <a:solidFill>
                  <a:srgbClr val="081269"/>
                </a:solidFill>
                <a:latin typeface="TT Norms Bold"/>
                <a:ea typeface="TT Norms Bold"/>
                <a:cs typeface="TT Norms Bold"/>
                <a:sym typeface="TT Norms Bold"/>
              </a:rPr>
              <a:t> </a:t>
            </a:r>
            <a:r>
              <a:rPr lang="en-US" sz="5200" b="1" dirty="0" err="1">
                <a:solidFill>
                  <a:srgbClr val="081269"/>
                </a:solidFill>
                <a:latin typeface="TT Norms Bold"/>
                <a:ea typeface="TT Norms Bold"/>
                <a:cs typeface="TT Norms Bold"/>
                <a:sym typeface="TT Norms Bold"/>
              </a:rPr>
              <a:t>trúc</a:t>
            </a:r>
            <a:r>
              <a:rPr lang="en-US" sz="5200" b="1" dirty="0">
                <a:solidFill>
                  <a:srgbClr val="081269"/>
                </a:solidFill>
                <a:latin typeface="TT Norms Bold"/>
                <a:ea typeface="TT Norms Bold"/>
                <a:cs typeface="TT Norms Bold"/>
                <a:sym typeface="TT Norms Bold"/>
              </a:rPr>
              <a:t> </a:t>
            </a:r>
            <a:r>
              <a:rPr lang="en-US" sz="5200" b="1" dirty="0" err="1">
                <a:solidFill>
                  <a:srgbClr val="081269"/>
                </a:solidFill>
                <a:latin typeface="TT Norms Bold"/>
                <a:ea typeface="TT Norms Bold"/>
                <a:cs typeface="TT Norms Bold"/>
                <a:sym typeface="TT Norms Bold"/>
              </a:rPr>
              <a:t>hệ</a:t>
            </a:r>
            <a:r>
              <a:rPr lang="en-US" sz="5200" b="1" dirty="0">
                <a:solidFill>
                  <a:srgbClr val="081269"/>
                </a:solidFill>
                <a:latin typeface="TT Norms Bold"/>
                <a:ea typeface="TT Norms Bold"/>
                <a:cs typeface="TT Norms Bold"/>
                <a:sym typeface="TT Norms Bold"/>
              </a:rPr>
              <a:t> </a:t>
            </a:r>
            <a:r>
              <a:rPr lang="en-US" sz="5200" b="1" dirty="0" err="1">
                <a:solidFill>
                  <a:srgbClr val="081269"/>
                </a:solidFill>
                <a:latin typeface="TT Norms Bold"/>
                <a:ea typeface="TT Norms Bold"/>
                <a:cs typeface="TT Norms Bold"/>
                <a:sym typeface="TT Norms Bold"/>
              </a:rPr>
              <a:t>thống</a:t>
            </a:r>
            <a:endParaRPr lang="en-US" sz="5200" b="1" dirty="0">
              <a:solidFill>
                <a:srgbClr val="081269"/>
              </a:solidFill>
              <a:latin typeface="TT Norms Bold"/>
              <a:ea typeface="TT Norms Bold"/>
              <a:cs typeface="TT Norms Bold"/>
              <a:sym typeface="TT Norms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9144000" y="2331059"/>
            <a:ext cx="2456691" cy="494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6"/>
              </a:lnSpc>
            </a:pPr>
            <a:r>
              <a:rPr lang="en-US" sz="2740" b="1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Front-end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144000" y="2930767"/>
            <a:ext cx="8491893" cy="2872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Ứng dụng được xây dựng bằng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React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Native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(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Expo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Web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)</a:t>
            </a:r>
          </a:p>
          <a:p>
            <a:pPr algn="just">
              <a:lnSpc>
                <a:spcPts val="2800"/>
              </a:lnSpc>
            </a:pP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Sử dụng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React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Navigation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(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Stack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) để điều hướng. </a:t>
            </a:r>
          </a:p>
          <a:p>
            <a:pPr algn="just">
              <a:lnSpc>
                <a:spcPts val="2800"/>
              </a:lnSpc>
            </a:pP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Các màn hình chính gồm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VideoWatching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(xem),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VideoStreaming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(phát) và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SearchVideo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(tìm kiếm). </a:t>
            </a:r>
          </a:p>
          <a:p>
            <a:pPr algn="just">
              <a:lnSpc>
                <a:spcPts val="2800"/>
              </a:lnSpc>
            </a:pP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Video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và âm thanh được lưu cục bộ trong dự án tại thư mục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video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và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sounds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. </a:t>
            </a:r>
          </a:p>
          <a:p>
            <a:pPr algn="just">
              <a:lnSpc>
                <a:spcPts val="2800"/>
              </a:lnSpc>
            </a:pP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Ứng dụng phát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video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bằng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Expo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Video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, không sử dụng API và không có </a:t>
            </a:r>
            <a:r>
              <a:rPr lang="vi-VN" sz="2400" dirty="0" err="1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backend</a:t>
            </a:r>
            <a:r>
              <a:rPr lang="vi-VN" sz="2400" dirty="0">
                <a:solidFill>
                  <a:srgbClr val="081269"/>
                </a:solidFill>
                <a:latin typeface="Time nes New Roman"/>
                <a:ea typeface="Poppins"/>
                <a:cs typeface="Poppins"/>
                <a:sym typeface="Poppins"/>
              </a:rPr>
              <a:t>.</a:t>
            </a:r>
            <a:endParaRPr lang="en-US" sz="2400" dirty="0">
              <a:solidFill>
                <a:srgbClr val="081269"/>
              </a:solidFill>
              <a:latin typeface="Time nes New Roman"/>
              <a:ea typeface="Poppins"/>
              <a:cs typeface="Poppins"/>
              <a:sym typeface="Poppin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144000" y="6542230"/>
            <a:ext cx="2456691" cy="4949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36"/>
              </a:lnSpc>
            </a:pPr>
            <a:r>
              <a:rPr lang="en-US" sz="2740" b="1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Back-end: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50358" y="774657"/>
            <a:ext cx="1739873" cy="474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5"/>
              </a:lnSpc>
            </a:pPr>
            <a:r>
              <a:rPr lang="en-US" sz="2675" b="1">
                <a:solidFill>
                  <a:srgbClr val="000C74"/>
                </a:solidFill>
                <a:latin typeface="Poppins Bold"/>
                <a:ea typeface="Poppins Bold"/>
                <a:cs typeface="Poppins Bold"/>
                <a:sym typeface="Poppins Bold"/>
              </a:rPr>
              <a:t>Snapbuy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477454" y="690233"/>
            <a:ext cx="1662550" cy="35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31"/>
              </a:lnSpc>
              <a:spcBef>
                <a:spcPct val="0"/>
              </a:spcBef>
            </a:pPr>
            <a:r>
              <a:rPr lang="en-US" sz="1951" b="1">
                <a:solidFill>
                  <a:srgbClr val="000C74"/>
                </a:solidFill>
                <a:latin typeface="Poppins Bold"/>
                <a:ea typeface="Poppins Bold"/>
                <a:cs typeface="Poppins Bold"/>
                <a:sym typeface="Poppins Bold"/>
              </a:rPr>
              <a:t>QUÁ TRÌNH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E29EC79C-AD46-5B5A-EE10-4F39EC6D7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9211" y="2578525"/>
            <a:ext cx="7716438" cy="4603480"/>
          </a:xfrm>
          <a:prstGeom prst="rect">
            <a:avLst/>
          </a:prstGeom>
        </p:spPr>
      </p:pic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-1433751" y="2313741"/>
            <a:ext cx="8392152" cy="6745121"/>
            <a:chOff x="0" y="0"/>
            <a:chExt cx="7467600" cy="60020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l="l" t="t" r="r" b="b"/>
              <a:pathLst>
                <a:path w="7467600" h="451358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l="l" t="t" r="r" b="b"/>
              <a:pathLst>
                <a:path w="7467600" h="69596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l="l" t="t" r="r" b="b"/>
              <a:pathLst>
                <a:path w="2606040" h="79121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  <p:txBody>
            <a:bodyPr/>
            <a:lstStyle/>
            <a:p>
              <a:endParaRPr lang="vi-VN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C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904896" y="2104894"/>
            <a:ext cx="15411352" cy="15411352"/>
          </a:xfrm>
          <a:custGeom>
            <a:avLst/>
            <a:gdLst/>
            <a:ahLst/>
            <a:cxnLst/>
            <a:rect l="l" t="t" r="r" b="b"/>
            <a:pathLst>
              <a:path w="15411352" h="15411352">
                <a:moveTo>
                  <a:pt x="0" y="0"/>
                </a:moveTo>
                <a:lnTo>
                  <a:pt x="15411352" y="0"/>
                </a:lnTo>
                <a:lnTo>
                  <a:pt x="15411352" y="15411352"/>
                </a:lnTo>
                <a:lnTo>
                  <a:pt x="0" y="154113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-3153041" y="-5621027"/>
            <a:ext cx="10764527" cy="1076452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FFFFFF">
                      <a:alpha val="50000"/>
                    </a:srgbClr>
                  </a:gs>
                  <a:gs pos="100000">
                    <a:srgbClr val="C7C9FF">
                      <a:alpha val="17750"/>
                    </a:srgbClr>
                  </a:gs>
                </a:gsLst>
                <a:lin ang="2700000"/>
              </a:gra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1255065" y="5604052"/>
            <a:ext cx="10399065" cy="10399065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C74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255364" y="738824"/>
            <a:ext cx="14730592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Quy </a:t>
            </a:r>
            <a:r>
              <a:rPr lang="en-US" sz="6000" b="1" dirty="0" err="1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trình</a:t>
            </a:r>
            <a:r>
              <a:rPr lang="en-US" sz="60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 </a:t>
            </a:r>
            <a:r>
              <a:rPr lang="en-US" sz="6000" b="1" dirty="0" err="1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thực</a:t>
            </a:r>
            <a:r>
              <a:rPr lang="en-US" sz="60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 </a:t>
            </a:r>
            <a:r>
              <a:rPr lang="en-US" sz="6000" b="1" dirty="0" err="1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hiện</a:t>
            </a:r>
            <a:endParaRPr lang="en-US" sz="6000" b="1" dirty="0">
              <a:solidFill>
                <a:srgbClr val="FFFFFF"/>
              </a:solidFill>
              <a:latin typeface="TT Norms Bold"/>
              <a:ea typeface="TT Norms Bold"/>
              <a:cs typeface="TT Norms Bold"/>
              <a:sym typeface="TT Norms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2838965" y="2237601"/>
            <a:ext cx="3676826" cy="45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588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Hoàn </a:t>
            </a:r>
            <a:r>
              <a:rPr lang="en-US" sz="2588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tất</a:t>
            </a:r>
            <a:r>
              <a:rPr lang="en-US" sz="2588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&amp; </a:t>
            </a:r>
            <a:r>
              <a:rPr lang="en-US" sz="2588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Hợp</a:t>
            </a:r>
            <a:r>
              <a:rPr lang="en-US" sz="2588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588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nhất</a:t>
            </a:r>
            <a:endParaRPr lang="en-US" sz="2588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2308631" y="2591771"/>
            <a:ext cx="4640511" cy="2354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3153" lvl="1" algn="just">
              <a:lnSpc>
                <a:spcPct val="300000"/>
              </a:lnSpc>
            </a:pP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Ghép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code,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sửa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lỗi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và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hoàn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thiện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ngay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trong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buổi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làm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việc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.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Kiểm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tra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toàn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bộ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ứng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dụng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và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chốt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phiên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bản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cuối</a:t>
            </a:r>
            <a:r>
              <a:rPr lang="en-US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3554170" y="-2817934"/>
            <a:ext cx="7333269" cy="7333269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4486404" y="-1532647"/>
            <a:ext cx="5334243" cy="5334243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390809" y="2237601"/>
            <a:ext cx="3676826" cy="45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8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Quản </a:t>
            </a:r>
            <a:r>
              <a:rPr lang="en-US" sz="28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lý</a:t>
            </a:r>
            <a:r>
              <a:rPr lang="en-US" sz="28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&amp; </a:t>
            </a:r>
            <a:r>
              <a:rPr lang="en-US" sz="28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Phát</a:t>
            </a:r>
            <a:r>
              <a:rPr lang="en-US" sz="28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triển</a:t>
            </a:r>
            <a:endParaRPr lang="en-US" sz="2800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217263" y="2767319"/>
            <a:ext cx="5240685" cy="23544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3153" lvl="1" algn="just">
              <a:lnSpc>
                <a:spcPct val="300000"/>
              </a:lnSpc>
            </a:pPr>
            <a:r>
              <a:rPr lang="vi-VN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Aldhabi" panose="020F0502020204030204" pitchFamily="2" charset="-78"/>
                <a:sym typeface="Poppins"/>
              </a:rPr>
              <a:t>Nhóm gặp mặt trực tiếp và thống nhất yêu cầu. </a:t>
            </a:r>
          </a:p>
          <a:p>
            <a:pPr marL="193153" lvl="1" algn="just">
              <a:lnSpc>
                <a:spcPct val="300000"/>
              </a:lnSpc>
            </a:pPr>
            <a:r>
              <a:rPr lang="vi-VN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Aldhabi" panose="020F0502020204030204" pitchFamily="2" charset="-78"/>
                <a:sym typeface="Poppins"/>
              </a:rPr>
              <a:t>Chia việc và phát triển ngay trong buổi gặp. </a:t>
            </a:r>
          </a:p>
          <a:p>
            <a:pPr marL="193153" lvl="1" algn="just">
              <a:lnSpc>
                <a:spcPct val="300000"/>
              </a:lnSpc>
            </a:pPr>
            <a:r>
              <a:rPr lang="vi-VN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Aldhabi" panose="020F0502020204030204" pitchFamily="2" charset="-78"/>
                <a:sym typeface="Poppins"/>
              </a:rPr>
              <a:t>Cập nhật tiến độ liên tục trong buổi làm việc.</a:t>
            </a:r>
            <a:endParaRPr lang="en-US" dirty="0">
              <a:solidFill>
                <a:srgbClr val="FFFFFF"/>
              </a:solidFill>
              <a:latin typeface="TT Norms" panose="020B0604020202020204" charset="0"/>
              <a:ea typeface="Poppins"/>
              <a:cs typeface="Aldhabi" panose="020F0502020204030204" pitchFamily="2" charset="-78"/>
              <a:sym typeface="Poppi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6602311" y="2164904"/>
            <a:ext cx="3676826" cy="458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588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Review &amp; </a:t>
            </a:r>
            <a:r>
              <a:rPr lang="en-US" sz="2588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Phản</a:t>
            </a:r>
            <a:r>
              <a:rPr lang="en-US" sz="2588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588" b="1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hồi</a:t>
            </a:r>
            <a:endParaRPr lang="en-US" sz="2588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6225305" y="2637692"/>
            <a:ext cx="5933940" cy="15143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93153" lvl="1" algn="just">
              <a:lnSpc>
                <a:spcPct val="300000"/>
              </a:lnSpc>
            </a:pP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Cả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nhóm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test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và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xem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lại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code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ngay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tại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buổi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gặp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. </a:t>
            </a:r>
          </a:p>
          <a:p>
            <a:pPr marL="193153" lvl="1" algn="just">
              <a:lnSpc>
                <a:spcPct val="300000"/>
              </a:lnSpc>
            </a:pP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Góp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ý –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chỉnh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sửa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trực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tiếp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để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tiết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kiệm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thời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en-US" sz="1789" dirty="0" err="1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gian</a:t>
            </a:r>
            <a:r>
              <a:rPr lang="en-US" sz="1789" dirty="0">
                <a:solidFill>
                  <a:srgbClr val="FFFFFF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4298995" y="498215"/>
            <a:ext cx="1662550" cy="35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31"/>
              </a:lnSpc>
              <a:spcBef>
                <a:spcPct val="0"/>
              </a:spcBef>
            </a:pPr>
            <a:r>
              <a:rPr lang="en-US" sz="1951" b="1" dirty="0">
                <a:solidFill>
                  <a:srgbClr val="FBFCF1"/>
                </a:solidFill>
                <a:latin typeface="Poppins Bold"/>
                <a:ea typeface="Poppins Bold"/>
                <a:cs typeface="Poppins Bold"/>
                <a:sym typeface="Poppins Bold"/>
              </a:rPr>
              <a:t>QUÁ TRÌNH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978385" y="6987820"/>
            <a:ext cx="6908942" cy="140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QUY TRÌNH LUÂN PHIÊN: CẢ HAI THÀNH VIÊN ĐỀU LUÂN PHIÊN GIỮ VAI TRÒ DEVELOPER VÀ CODE REVIEWER ĐỂ ĐẢM BẢO CHẤT LƯỢNG CODE VÀ CHIA SẺ KIẾN THỨC.</a:t>
            </a:r>
          </a:p>
        </p:txBody>
      </p:sp>
      <p:sp>
        <p:nvSpPr>
          <p:cNvPr id="41" name="Freeform 12">
            <a:extLst>
              <a:ext uri="{FF2B5EF4-FFF2-40B4-BE49-F238E27FC236}">
                <a16:creationId xmlns:a16="http://schemas.microsoft.com/office/drawing/2014/main" id="{FA22CF78-9F33-70DD-A2DC-F6592E80F58E}"/>
              </a:ext>
            </a:extLst>
          </p:cNvPr>
          <p:cNvSpPr/>
          <p:nvPr/>
        </p:nvSpPr>
        <p:spPr>
          <a:xfrm>
            <a:off x="14778700" y="4272071"/>
            <a:ext cx="3802771" cy="8787915"/>
          </a:xfrm>
          <a:custGeom>
            <a:avLst/>
            <a:gdLst/>
            <a:ahLst/>
            <a:cxnLst/>
            <a:rect l="l" t="t" r="r" b="b"/>
            <a:pathLst>
              <a:path w="3802771" h="8787915">
                <a:moveTo>
                  <a:pt x="0" y="0"/>
                </a:moveTo>
                <a:lnTo>
                  <a:pt x="3802770" y="0"/>
                </a:lnTo>
                <a:lnTo>
                  <a:pt x="3802770" y="8787915"/>
                </a:lnTo>
                <a:lnTo>
                  <a:pt x="0" y="878791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C7C9FF">
                <a:alpha val="69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57581" y="2784350"/>
            <a:ext cx="12102391" cy="12102391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19608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425414" y="4856641"/>
            <a:ext cx="8803317" cy="880331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19608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34535" y="1967759"/>
            <a:ext cx="9521707" cy="1933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991"/>
              </a:lnSpc>
            </a:pPr>
            <a:r>
              <a:rPr lang="en-US" sz="10708" dirty="0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Trang </a:t>
            </a:r>
            <a:r>
              <a:rPr lang="en-US" sz="10708" dirty="0" err="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chủ</a:t>
            </a:r>
            <a:endParaRPr lang="en-US" sz="10708" dirty="0">
              <a:solidFill>
                <a:srgbClr val="08126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85066" y="4133087"/>
            <a:ext cx="9115885" cy="45518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68992" lvl="1" algn="just">
              <a:lnSpc>
                <a:spcPct val="150000"/>
              </a:lnSpc>
            </a:pP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Video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xu hướng: Hiển thị các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video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nổi bật, được xem nhiều hoặc đang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trend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.</a:t>
            </a:r>
          </a:p>
          <a:p>
            <a:pPr marL="268992" lvl="1" algn="just">
              <a:lnSpc>
                <a:spcPct val="150000"/>
              </a:lnSpc>
            </a:pP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Chủ đề nội dung: Phân loại rõ ràng theo các chủ đề như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Sports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,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Podcasts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,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News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,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Travel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,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Health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…</a:t>
            </a:r>
          </a:p>
          <a:p>
            <a:pPr marL="268992" lvl="1" algn="just">
              <a:lnSpc>
                <a:spcPct val="150000"/>
              </a:lnSpc>
            </a:pP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Gợi ý cá nhân hóa: Đề xuất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video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“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Recommended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for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you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” dựa trên lịch sử xem.</a:t>
            </a:r>
          </a:p>
          <a:p>
            <a:pPr marL="268992" lvl="1" algn="just">
              <a:lnSpc>
                <a:spcPct val="150000"/>
              </a:lnSpc>
            </a:pP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Điều hướng nhanh: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Bottom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Tab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 giúp chuyển nhanh giữa Trang chủ, Tạo </a:t>
            </a:r>
            <a:r>
              <a:rPr lang="vi-VN" sz="2491" dirty="0" err="1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video</a:t>
            </a:r>
            <a:r>
              <a:rPr lang="vi-VN" sz="2491" dirty="0">
                <a:solidFill>
                  <a:srgbClr val="081269"/>
                </a:solidFill>
                <a:latin typeface="TT Norms" panose="020B0604020202020204" charset="0"/>
                <a:ea typeface="Poppins"/>
                <a:cs typeface="Poppins"/>
                <a:sym typeface="Poppins"/>
              </a:rPr>
              <a:t>, Bạn bè và Hồ sơ.</a:t>
            </a:r>
            <a:endParaRPr lang="en-US" sz="2491" dirty="0">
              <a:solidFill>
                <a:srgbClr val="081269"/>
              </a:solidFill>
              <a:latin typeface="TT Norms" panose="020B0604020202020204" charset="0"/>
              <a:ea typeface="Poppins"/>
              <a:cs typeface="Poppins"/>
              <a:sym typeface="Poppin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3995797" y="224905"/>
            <a:ext cx="1662550" cy="326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31"/>
              </a:lnSpc>
              <a:spcBef>
                <a:spcPct val="0"/>
              </a:spcBef>
            </a:pPr>
            <a:r>
              <a:rPr lang="en-US" sz="1951" b="1" dirty="0">
                <a:solidFill>
                  <a:srgbClr val="002060"/>
                </a:solidFill>
                <a:latin typeface="Poppins Bold"/>
                <a:ea typeface="Poppins Bold"/>
                <a:cs typeface="Poppins Bold"/>
                <a:sym typeface="Poppins Bold"/>
              </a:rPr>
              <a:t>SẢN PHẨM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09408" y="229922"/>
            <a:ext cx="12265511" cy="2021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551"/>
              </a:lnSpc>
            </a:pPr>
            <a:r>
              <a:rPr lang="en-US" sz="11822" b="1" dirty="0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VIDEOSHARING</a:t>
            </a:r>
          </a:p>
        </p:txBody>
      </p:sp>
      <p:pic>
        <p:nvPicPr>
          <p:cNvPr id="44" name="Picture 43" descr="A screenshot of a phone&#10;&#10;AI-generated content may be incorrect.">
            <a:extLst>
              <a:ext uri="{FF2B5EF4-FFF2-40B4-BE49-F238E27FC236}">
                <a16:creationId xmlns:a16="http://schemas.microsoft.com/office/drawing/2014/main" id="{A971EF66-2694-2233-79D3-1AE16181E9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4152" y="2523792"/>
            <a:ext cx="3252251" cy="7252103"/>
          </a:xfrm>
          <a:prstGeom prst="rect">
            <a:avLst/>
          </a:prstGeom>
        </p:spPr>
      </p:pic>
      <p:pic>
        <p:nvPicPr>
          <p:cNvPr id="46" name="Picture 45" descr="A screenshot of a phone&#10;&#10;AI-generated content may be incorrect.">
            <a:extLst>
              <a:ext uri="{FF2B5EF4-FFF2-40B4-BE49-F238E27FC236}">
                <a16:creationId xmlns:a16="http://schemas.microsoft.com/office/drawing/2014/main" id="{08310321-A090-C13B-85D0-3245DEA8B35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28374" y="894213"/>
            <a:ext cx="3252251" cy="725210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C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629190" y="374200"/>
            <a:ext cx="10291741" cy="153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528"/>
              </a:lnSpc>
            </a:pPr>
            <a:r>
              <a:rPr lang="en-US" sz="8949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Xem video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56201" y="2007180"/>
            <a:ext cx="9087693" cy="1779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88"/>
              </a:lnSpc>
            </a:pPr>
            <a:r>
              <a:rPr lang="vi-VN" sz="2491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Ứng dụng mang đến trải nghiệm xem </a:t>
            </a:r>
            <a:r>
              <a:rPr lang="vi-VN" sz="2491" b="1" dirty="0" err="1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video</a:t>
            </a:r>
            <a:r>
              <a:rPr lang="vi-VN" sz="2491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 mượt mà, giao diện trực quan và các chức năng tương tác cần thiết, giúp người dùng dễ dàng theo dõi nội dung và kết nối với người đăng.</a:t>
            </a:r>
            <a:endParaRPr lang="en-US" sz="2491" b="1" dirty="0">
              <a:solidFill>
                <a:srgbClr val="FFFFFF"/>
              </a:solidFill>
              <a:latin typeface="TT Norms Bold"/>
              <a:ea typeface="TT Norms Bold"/>
              <a:cs typeface="TT Norms Bold"/>
              <a:sym typeface="TT Norms Bold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-5082534" y="7842911"/>
            <a:ext cx="8326153" cy="8860992"/>
            <a:chOff x="-31432" y="38100"/>
            <a:chExt cx="812800" cy="865011"/>
          </a:xfrm>
        </p:grpSpPr>
        <p:sp>
          <p:nvSpPr>
            <p:cNvPr id="6" name="Freeform 6"/>
            <p:cNvSpPr/>
            <p:nvPr/>
          </p:nvSpPr>
          <p:spPr>
            <a:xfrm>
              <a:off x="-31432" y="90311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FFFFFF">
                      <a:alpha val="50000"/>
                    </a:srgbClr>
                  </a:gs>
                  <a:gs pos="100000">
                    <a:srgbClr val="C7C9FF">
                      <a:alpha val="17750"/>
                    </a:srgbClr>
                  </a:gs>
                </a:gsLst>
                <a:lin ang="2700000"/>
              </a:gradFill>
              <a:prstDash val="solid"/>
              <a:miter/>
            </a:ln>
          </p:spPr>
          <p:txBody>
            <a:bodyPr/>
            <a:lstStyle/>
            <a:p>
              <a:endParaRPr lang="vi-VN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4865446" y="8992785"/>
            <a:ext cx="7312348" cy="731234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FFFF">
                    <a:alpha val="100000"/>
                  </a:srgbClr>
                </a:gs>
                <a:gs pos="100000">
                  <a:srgbClr val="C7C9FF">
                    <a:alpha val="69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vi-VN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3639800" y="398445"/>
            <a:ext cx="1662550" cy="35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31"/>
              </a:lnSpc>
              <a:spcBef>
                <a:spcPct val="0"/>
              </a:spcBef>
            </a:pPr>
            <a:r>
              <a:rPr lang="en-US" sz="1951" b="1" dirty="0">
                <a:solidFill>
                  <a:srgbClr val="FBFCF1"/>
                </a:solidFill>
                <a:latin typeface="Poppins Bold"/>
                <a:ea typeface="Poppins Bold"/>
                <a:cs typeface="Poppins Bold"/>
                <a:sym typeface="Poppins Bold"/>
              </a:rPr>
              <a:t>SẢN PHẨM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381795" y="4352205"/>
            <a:ext cx="9777108" cy="38241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Trình phát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video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mượtPhát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video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 trong khung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xem.Hỗ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 trợ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pause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/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play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Thông tin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video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 đầy đủ Tên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video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, mô tả ngắn.</a:t>
            </a:r>
          </a:p>
          <a:p>
            <a:pPr>
              <a:lnSpc>
                <a:spcPct val="150000"/>
              </a:lnSpc>
            </a:pP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Tính năng tương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tácLike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video.Bình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 luận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video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Danh sách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video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 liên quan: Gợi ý các </a:t>
            </a:r>
            <a:r>
              <a:rPr lang="vi-VN" sz="2800" dirty="0" err="1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video</a:t>
            </a:r>
            <a:r>
              <a:rPr lang="vi-VN" sz="2800" dirty="0">
                <a:solidFill>
                  <a:srgbClr val="FBFCF1"/>
                </a:solidFill>
                <a:latin typeface="TT Norms" panose="020B0604020202020204" charset="0"/>
                <a:ea typeface="TT Norms"/>
                <a:cs typeface="TT Norms"/>
                <a:sym typeface="TT Norms"/>
              </a:rPr>
              <a:t> khác để người dùng xem tiếp. </a:t>
            </a:r>
            <a:endParaRPr lang="en-US" sz="2800" dirty="0">
              <a:solidFill>
                <a:srgbClr val="FBFCF1"/>
              </a:solidFill>
              <a:latin typeface="TT Norms" panose="020B0604020202020204" charset="0"/>
              <a:ea typeface="TT Norms"/>
              <a:cs typeface="TT Norms"/>
              <a:sym typeface="TT Norms"/>
            </a:endParaRPr>
          </a:p>
        </p:txBody>
      </p:sp>
      <p:pic>
        <p:nvPicPr>
          <p:cNvPr id="41" name="Picture 40" descr="A cat standing on its hind legs&#10;&#10;AI-generated content may be incorrect.">
            <a:extLst>
              <a:ext uri="{FF2B5EF4-FFF2-40B4-BE49-F238E27FC236}">
                <a16:creationId xmlns:a16="http://schemas.microsoft.com/office/drawing/2014/main" id="{3428DA6F-D042-7096-C331-F7708A2A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3599" y="1453706"/>
            <a:ext cx="3793534" cy="8459094"/>
          </a:xfrm>
          <a:prstGeom prst="rect">
            <a:avLst/>
          </a:prstGeom>
        </p:spPr>
      </p:pic>
      <p:pic>
        <p:nvPicPr>
          <p:cNvPr id="43" name="Picture 42" descr="A screenshot of a phone&#10;&#10;AI-generated content may be incorrect.">
            <a:extLst>
              <a:ext uri="{FF2B5EF4-FFF2-40B4-BE49-F238E27FC236}">
                <a16:creationId xmlns:a16="http://schemas.microsoft.com/office/drawing/2014/main" id="{8B307A27-6D5C-609E-3A15-07BFAE1710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7599" y="1028700"/>
            <a:ext cx="3517946" cy="78445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C7C9FF">
                <a:alpha val="69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253437" y="8252437"/>
            <a:ext cx="1005863" cy="1005863"/>
          </a:xfrm>
          <a:custGeom>
            <a:avLst/>
            <a:gdLst/>
            <a:ahLst/>
            <a:cxnLst/>
            <a:rect l="l" t="t" r="r" b="b"/>
            <a:pathLst>
              <a:path w="1005863" h="1005863">
                <a:moveTo>
                  <a:pt x="0" y="0"/>
                </a:moveTo>
                <a:lnTo>
                  <a:pt x="1005863" y="0"/>
                </a:lnTo>
                <a:lnTo>
                  <a:pt x="1005863" y="1005863"/>
                </a:lnTo>
                <a:lnTo>
                  <a:pt x="0" y="100586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-2958391" y="-4053734"/>
            <a:ext cx="12102391" cy="1210239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19608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-1308854" y="-2404197"/>
            <a:ext cx="8803317" cy="880331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19608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437399" y="5535960"/>
            <a:ext cx="10084731" cy="5432955"/>
            <a:chOff x="0" y="0"/>
            <a:chExt cx="2656061" cy="143090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656061" cy="1430902"/>
            </a:xfrm>
            <a:custGeom>
              <a:avLst/>
              <a:gdLst/>
              <a:ahLst/>
              <a:cxnLst/>
              <a:rect l="l" t="t" r="r" b="b"/>
              <a:pathLst>
                <a:path w="2656061" h="1430902">
                  <a:moveTo>
                    <a:pt x="23798" y="0"/>
                  </a:moveTo>
                  <a:lnTo>
                    <a:pt x="2632263" y="0"/>
                  </a:lnTo>
                  <a:cubicBezTo>
                    <a:pt x="2638574" y="0"/>
                    <a:pt x="2644628" y="2507"/>
                    <a:pt x="2649091" y="6970"/>
                  </a:cubicBezTo>
                  <a:cubicBezTo>
                    <a:pt x="2653554" y="11433"/>
                    <a:pt x="2656061" y="17487"/>
                    <a:pt x="2656061" y="23798"/>
                  </a:cubicBezTo>
                  <a:lnTo>
                    <a:pt x="2656061" y="1407103"/>
                  </a:lnTo>
                  <a:cubicBezTo>
                    <a:pt x="2656061" y="1413415"/>
                    <a:pt x="2653554" y="1419468"/>
                    <a:pt x="2649091" y="1423931"/>
                  </a:cubicBezTo>
                  <a:cubicBezTo>
                    <a:pt x="2644628" y="1428394"/>
                    <a:pt x="2638574" y="1430902"/>
                    <a:pt x="2632263" y="1430902"/>
                  </a:cubicBezTo>
                  <a:lnTo>
                    <a:pt x="23798" y="1430902"/>
                  </a:lnTo>
                  <a:cubicBezTo>
                    <a:pt x="17487" y="1430902"/>
                    <a:pt x="11433" y="1428394"/>
                    <a:pt x="6970" y="1423931"/>
                  </a:cubicBezTo>
                  <a:cubicBezTo>
                    <a:pt x="2507" y="1419468"/>
                    <a:pt x="0" y="1413415"/>
                    <a:pt x="0" y="1407103"/>
                  </a:cubicBezTo>
                  <a:lnTo>
                    <a:pt x="0" y="23798"/>
                  </a:lnTo>
                  <a:cubicBezTo>
                    <a:pt x="0" y="17487"/>
                    <a:pt x="2507" y="11433"/>
                    <a:pt x="6970" y="6970"/>
                  </a:cubicBezTo>
                  <a:cubicBezTo>
                    <a:pt x="11433" y="2507"/>
                    <a:pt x="17487" y="0"/>
                    <a:pt x="23798" y="0"/>
                  </a:cubicBezTo>
                  <a:close/>
                </a:path>
              </a:pathLst>
            </a:custGeom>
            <a:solidFill>
              <a:srgbClr val="000C74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656061" cy="14690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475313" y="425167"/>
            <a:ext cx="9521707" cy="1648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49"/>
              </a:lnSpc>
            </a:pPr>
            <a:r>
              <a:rPr lang="en-US" sz="9177" b="1" dirty="0">
                <a:solidFill>
                  <a:srgbClr val="081269"/>
                </a:solidFill>
                <a:latin typeface="Poppins Bold"/>
                <a:ea typeface="Poppins Bold"/>
                <a:cs typeface="Poppins Bold"/>
                <a:sym typeface="Poppins Bold"/>
              </a:rPr>
              <a:t>Video demo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14299" y="2168116"/>
            <a:ext cx="9521707" cy="18272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4991"/>
              </a:lnSpc>
            </a:pPr>
            <a:r>
              <a:rPr lang="en-US" sz="10708" dirty="0" err="1">
                <a:solidFill>
                  <a:srgbClr val="081269"/>
                </a:solidFill>
                <a:latin typeface="Poppins"/>
                <a:ea typeface="Poppins"/>
                <a:cs typeface="Poppins"/>
                <a:sym typeface="Poppins"/>
              </a:rPr>
              <a:t>VideoSharing</a:t>
            </a:r>
            <a:endParaRPr lang="en-US" sz="10708" dirty="0">
              <a:solidFill>
                <a:srgbClr val="081269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214856" y="4490802"/>
            <a:ext cx="7104918" cy="4921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Demo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trực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tiếp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các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chức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năng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chính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của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ứng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dụng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VideoSharing</a:t>
            </a:r>
            <a:endParaRPr lang="en-US" sz="2499" dirty="0">
              <a:solidFill>
                <a:srgbClr val="081269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✓ Xem video </a:t>
            </a:r>
          </a:p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✓ Xem video stream</a:t>
            </a:r>
          </a:p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✓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Tìm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kiếm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</a:p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✓ Xem </a:t>
            </a:r>
            <a:r>
              <a:rPr lang="vi-VN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thông tin trang cá nhân</a:t>
            </a:r>
          </a:p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✓ Xem </a:t>
            </a:r>
            <a:r>
              <a:rPr lang="en-US" sz="24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danh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vi-VN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sách bạn vè và người theo dõi</a:t>
            </a:r>
          </a:p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✓ Xem chi </a:t>
            </a:r>
            <a:r>
              <a:rPr lang="vi-VN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tiết trang cá nhân người khác</a:t>
            </a:r>
          </a:p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✓ Quay video </a:t>
            </a:r>
            <a:r>
              <a:rPr lang="vi-VN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với các hiệu ứng và nhạc đi kèm</a:t>
            </a:r>
          </a:p>
          <a:p>
            <a:pPr algn="just">
              <a:lnSpc>
                <a:spcPts val="3499"/>
              </a:lnSpc>
            </a:pP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✓ </a:t>
            </a:r>
            <a:r>
              <a:rPr lang="vi-VN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Lựa chọn đăng</a:t>
            </a:r>
            <a:r>
              <a:rPr lang="en-US" sz="24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video</a:t>
            </a:r>
            <a:endParaRPr lang="vi-VN" sz="2499" dirty="0">
              <a:solidFill>
                <a:srgbClr val="081269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just">
              <a:lnSpc>
                <a:spcPts val="3499"/>
              </a:lnSpc>
            </a:pPr>
            <a:endParaRPr lang="en-US" sz="2499" dirty="0">
              <a:solidFill>
                <a:srgbClr val="081269"/>
              </a:solidFill>
              <a:latin typeface="TT Norms"/>
              <a:ea typeface="TT Norms"/>
              <a:cs typeface="TT Norms"/>
              <a:sym typeface="TT Norms"/>
            </a:endParaRPr>
          </a:p>
        </p:txBody>
      </p:sp>
      <p:pic>
        <p:nvPicPr>
          <p:cNvPr id="35" name="videodemo">
            <a:hlinkClick r:id="" action="ppaction://media"/>
            <a:extLst>
              <a:ext uri="{FF2B5EF4-FFF2-40B4-BE49-F238E27FC236}">
                <a16:creationId xmlns:a16="http://schemas.microsoft.com/office/drawing/2014/main" id="{C86545CE-FB0F-F91E-7911-C9F52FBED6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904290" y="425167"/>
            <a:ext cx="4355010" cy="97080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10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C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676976" y="-7538745"/>
            <a:ext cx="15411352" cy="15411352"/>
          </a:xfrm>
          <a:custGeom>
            <a:avLst/>
            <a:gdLst/>
            <a:ahLst/>
            <a:cxnLst/>
            <a:rect l="l" t="t" r="r" b="b"/>
            <a:pathLst>
              <a:path w="15411352" h="15411352">
                <a:moveTo>
                  <a:pt x="0" y="0"/>
                </a:moveTo>
                <a:lnTo>
                  <a:pt x="15411352" y="0"/>
                </a:lnTo>
                <a:lnTo>
                  <a:pt x="15411352" y="15411351"/>
                </a:lnTo>
                <a:lnTo>
                  <a:pt x="0" y="154113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3" name="Group 3"/>
          <p:cNvGrpSpPr/>
          <p:nvPr/>
        </p:nvGrpSpPr>
        <p:grpSpPr>
          <a:xfrm>
            <a:off x="14480898" y="6599663"/>
            <a:ext cx="10764527" cy="10764527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FFFFFF">
                      <a:alpha val="50000"/>
                    </a:srgbClr>
                  </a:gs>
                  <a:gs pos="100000">
                    <a:srgbClr val="C7C9FF">
                      <a:alpha val="17750"/>
                    </a:srgbClr>
                  </a:gs>
                </a:gsLst>
                <a:lin ang="2700000"/>
              </a:gra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925094" y="7663856"/>
            <a:ext cx="8636141" cy="863614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47625" cap="sq">
              <a:gradFill>
                <a:gsLst>
                  <a:gs pos="0">
                    <a:srgbClr val="FFFFFF">
                      <a:alpha val="50000"/>
                    </a:srgbClr>
                  </a:gs>
                  <a:gs pos="100000">
                    <a:srgbClr val="C7C9FF">
                      <a:alpha val="17750"/>
                    </a:srgbClr>
                  </a:gs>
                </a:gsLst>
                <a:lin ang="2700000"/>
              </a:gra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912848" y="611789"/>
            <a:ext cx="6362948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b="1" dirty="0" err="1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Kết</a:t>
            </a:r>
            <a:r>
              <a:rPr lang="en-US" sz="60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 </a:t>
            </a:r>
            <a:r>
              <a:rPr lang="en-US" sz="6000" b="1" dirty="0" err="1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quả</a:t>
            </a:r>
            <a:r>
              <a:rPr lang="en-US" sz="60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 </a:t>
            </a:r>
            <a:r>
              <a:rPr lang="en-US" sz="6000" b="1" dirty="0" err="1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đạt</a:t>
            </a:r>
            <a:r>
              <a:rPr lang="en-US" sz="60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 </a:t>
            </a:r>
            <a:r>
              <a:rPr lang="en-US" sz="6000" b="1" dirty="0" err="1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được</a:t>
            </a:r>
            <a:endParaRPr lang="en-US" sz="6000" b="1" dirty="0">
              <a:solidFill>
                <a:srgbClr val="FFFFFF"/>
              </a:solidFill>
              <a:latin typeface="TT Norms Bold"/>
              <a:ea typeface="TT Norms Bold"/>
              <a:cs typeface="TT Norms Bold"/>
              <a:sym typeface="TT Norm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96499" y="2544284"/>
            <a:ext cx="7392183" cy="50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PHẦN 1: THÀNH CÔNG ✓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817215" y="703973"/>
            <a:ext cx="1662550" cy="35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31"/>
              </a:lnSpc>
              <a:spcBef>
                <a:spcPct val="0"/>
              </a:spcBef>
            </a:pPr>
            <a:r>
              <a:rPr lang="en-US" sz="1951" b="1">
                <a:solidFill>
                  <a:srgbClr val="FBFCF1"/>
                </a:solidFill>
                <a:latin typeface="Poppins Bold"/>
                <a:ea typeface="Poppins Bold"/>
                <a:cs typeface="Poppins Bold"/>
                <a:sym typeface="Poppins Bold"/>
              </a:rPr>
              <a:t>SẢN PHẨM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96499" y="3218654"/>
            <a:ext cx="7813219" cy="6138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VỀ SẢN PHẨM: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✓ </a:t>
            </a:r>
            <a:r>
              <a:rPr lang="vi-VN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Hoàn thành ứng dụng xem &amp; chia sẻ </a:t>
            </a:r>
            <a:r>
              <a:rPr lang="vi-VN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r>
              <a:rPr lang="vi-VN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cơ bản</a:t>
            </a:r>
            <a:endParaRPr lang="en-US" sz="23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✓ </a:t>
            </a:r>
            <a:r>
              <a:rPr lang="vi-VN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Xem </a:t>
            </a:r>
            <a:r>
              <a:rPr lang="vi-VN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r>
              <a:rPr lang="vi-VN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mượt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✓ </a:t>
            </a:r>
            <a:r>
              <a:rPr lang="vi-VN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Tìm kiếm </a:t>
            </a:r>
            <a:r>
              <a:rPr lang="vi-VN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endParaRPr lang="vi-VN" sz="23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✓ </a:t>
            </a:r>
            <a:r>
              <a:rPr lang="vi-VN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Theo dõi người dùng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✓ </a:t>
            </a:r>
            <a:r>
              <a:rPr lang="it-IT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Trang cá nhân &amp; chi tiết hồ sơ</a:t>
            </a:r>
            <a:endParaRPr lang="vi-VN" sz="23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✓ </a:t>
            </a:r>
            <a:r>
              <a:rPr lang="vi-VN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Đăng </a:t>
            </a:r>
            <a:r>
              <a:rPr lang="vi-VN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r>
              <a:rPr lang="vi-VN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qua nhiều bước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✓ </a:t>
            </a:r>
            <a:r>
              <a:rPr lang="vi-VN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Giao diện dễ dùng, chạy ổn định trên </a:t>
            </a:r>
            <a:r>
              <a:rPr lang="vi-VN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Expo</a:t>
            </a:r>
            <a:endParaRPr lang="vi-VN" sz="23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3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3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3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VỀ QUY TRÌNH: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✓ Chia task </a:t>
            </a:r>
            <a:r>
              <a:rPr lang="en-US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rõ</a:t>
            </a: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ràng</a:t>
            </a: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, </a:t>
            </a:r>
            <a:r>
              <a:rPr lang="en-US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phối</a:t>
            </a: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hợp</a:t>
            </a: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hiệu</a:t>
            </a: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quả</a:t>
            </a:r>
            <a:endParaRPr lang="en-US" sz="23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✓ Hoàn </a:t>
            </a:r>
            <a:r>
              <a:rPr lang="en-US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thành</a:t>
            </a: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đúng</a:t>
            </a: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deadline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r>
              <a:rPr lang="en-US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✓ </a:t>
            </a:r>
            <a:r>
              <a:rPr lang="vi-VN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Tổ chức </a:t>
            </a:r>
            <a:r>
              <a:rPr lang="vi-VN" sz="23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code</a:t>
            </a:r>
            <a:r>
              <a:rPr lang="vi-VN" sz="23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gọn, rõ thư mục</a:t>
            </a:r>
            <a:endParaRPr lang="en-US" sz="23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011842" y="3167064"/>
            <a:ext cx="9003660" cy="55662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940"/>
              </a:lnSpc>
              <a:spcBef>
                <a:spcPct val="0"/>
              </a:spcBef>
            </a:pPr>
            <a:r>
              <a:rPr lang="en-US" sz="21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VỀ CHỨC NĂNG:</a:t>
            </a:r>
          </a:p>
          <a:p>
            <a:pPr marL="342900" indent="-342900" algn="just">
              <a:lnSpc>
                <a:spcPts val="2940"/>
              </a:lnSpc>
              <a:spcBef>
                <a:spcPct val="0"/>
              </a:spcBef>
              <a:buFontTx/>
              <a:buChar char="-"/>
            </a:pPr>
            <a:r>
              <a:rPr lang="vi-VN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Chưa có </a:t>
            </a:r>
            <a:r>
              <a:rPr lang="vi-VN" sz="21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backend</a:t>
            </a:r>
            <a:r>
              <a:rPr lang="vi-VN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, dữ liệu còn dùng </a:t>
            </a:r>
            <a:r>
              <a:rPr lang="vi-VN" sz="21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local</a:t>
            </a:r>
            <a:endParaRPr lang="vi-VN" sz="21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marL="342900" indent="-342900" algn="just">
              <a:lnSpc>
                <a:spcPts val="2940"/>
              </a:lnSpc>
              <a:spcBef>
                <a:spcPct val="0"/>
              </a:spcBef>
              <a:buFontTx/>
              <a:buChar char="-"/>
            </a:pPr>
            <a:r>
              <a:rPr lang="en-US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Like/comment </a:t>
            </a:r>
            <a:r>
              <a:rPr lang="en-US" sz="21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chưa</a:t>
            </a:r>
            <a:r>
              <a:rPr lang="en-US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1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xử</a:t>
            </a:r>
            <a:r>
              <a:rPr lang="en-US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1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lý</a:t>
            </a:r>
            <a:r>
              <a:rPr lang="en-US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1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thật</a:t>
            </a:r>
            <a:endParaRPr lang="vi-VN" sz="21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marL="342900" indent="-342900" algn="just">
              <a:lnSpc>
                <a:spcPts val="2940"/>
              </a:lnSpc>
              <a:spcBef>
                <a:spcPct val="0"/>
              </a:spcBef>
              <a:buFontTx/>
              <a:buChar char="-"/>
            </a:pPr>
            <a:r>
              <a:rPr lang="vi-VN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Chưa có gợi ý </a:t>
            </a:r>
            <a:r>
              <a:rPr lang="vi-VN" sz="21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r>
              <a:rPr lang="vi-VN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theo hành vi</a:t>
            </a:r>
          </a:p>
          <a:p>
            <a:pPr marL="342900" indent="-342900" algn="just">
              <a:lnSpc>
                <a:spcPts val="2940"/>
              </a:lnSpc>
              <a:spcBef>
                <a:spcPct val="0"/>
              </a:spcBef>
              <a:buFontTx/>
              <a:buChar char="-"/>
            </a:pPr>
            <a:r>
              <a:rPr lang="vi-VN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Chưa có thông báo, đăng nhập</a:t>
            </a:r>
          </a:p>
          <a:p>
            <a:pPr algn="just">
              <a:lnSpc>
                <a:spcPts val="2940"/>
              </a:lnSpc>
              <a:spcBef>
                <a:spcPct val="0"/>
              </a:spcBef>
            </a:pPr>
            <a:endParaRPr lang="en-US" sz="21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marL="342900" indent="-342900" algn="just">
              <a:lnSpc>
                <a:spcPts val="2940"/>
              </a:lnSpc>
              <a:spcBef>
                <a:spcPct val="0"/>
              </a:spcBef>
              <a:buFontTx/>
              <a:buChar char="-"/>
            </a:pPr>
            <a:r>
              <a:rPr lang="en-US" sz="21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VỀ  </a:t>
            </a:r>
            <a:r>
              <a:rPr lang="vi-VN" sz="21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KỸ THUẬT</a:t>
            </a:r>
            <a:r>
              <a:rPr lang="en-US" sz="21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:</a:t>
            </a:r>
          </a:p>
          <a:p>
            <a:pPr marL="342900" indent="-342900" algn="just">
              <a:lnSpc>
                <a:spcPts val="2940"/>
              </a:lnSpc>
              <a:spcBef>
                <a:spcPct val="0"/>
              </a:spcBef>
              <a:buFontTx/>
              <a:buChar char="-"/>
            </a:pPr>
            <a:r>
              <a:rPr lang="vi-VN" sz="2100" dirty="0">
                <a:solidFill>
                  <a:srgbClr val="FFFFFF"/>
                </a:solidFill>
                <a:latin typeface="TT Norms" panose="020B0604020202020204" charset="0"/>
                <a:ea typeface="TT Norms Bold"/>
                <a:cs typeface="TT Norms Bold"/>
                <a:sym typeface="TT Norms Bold"/>
              </a:rPr>
              <a:t>Chưa tối ưu khi số </a:t>
            </a:r>
            <a:r>
              <a:rPr lang="vi-VN" sz="2100" dirty="0" err="1">
                <a:solidFill>
                  <a:srgbClr val="FFFFFF"/>
                </a:solidFill>
                <a:latin typeface="TT Norms" panose="020B0604020202020204" charset="0"/>
                <a:ea typeface="TT Norms Bold"/>
                <a:cs typeface="TT Norms Bold"/>
                <a:sym typeface="TT Norms Bold"/>
              </a:rPr>
              <a:t>video</a:t>
            </a:r>
            <a:r>
              <a:rPr lang="vi-VN" sz="2100" dirty="0">
                <a:solidFill>
                  <a:srgbClr val="FFFFFF"/>
                </a:solidFill>
                <a:latin typeface="TT Norms" panose="020B0604020202020204" charset="0"/>
                <a:ea typeface="TT Norms Bold"/>
                <a:cs typeface="TT Norms Bold"/>
                <a:sym typeface="TT Norms Bold"/>
              </a:rPr>
              <a:t> lớn</a:t>
            </a:r>
          </a:p>
          <a:p>
            <a:pPr marL="342900" indent="-342900" algn="just">
              <a:lnSpc>
                <a:spcPts val="2940"/>
              </a:lnSpc>
              <a:spcBef>
                <a:spcPct val="0"/>
              </a:spcBef>
              <a:buFontTx/>
              <a:buChar char="-"/>
            </a:pPr>
            <a:r>
              <a:rPr lang="vi-VN" sz="2100" dirty="0">
                <a:solidFill>
                  <a:srgbClr val="FFFFFF"/>
                </a:solidFill>
                <a:latin typeface="TT Norms" panose="020B0604020202020204" charset="0"/>
                <a:ea typeface="TT Norms Bold"/>
                <a:cs typeface="TT Norms Bold"/>
                <a:sym typeface="TT Norms Bold"/>
              </a:rPr>
              <a:t>Một số UI chưa hoàn thiện</a:t>
            </a:r>
          </a:p>
          <a:p>
            <a:pPr marL="342900" indent="-342900" algn="just">
              <a:lnSpc>
                <a:spcPts val="2940"/>
              </a:lnSpc>
              <a:spcBef>
                <a:spcPct val="0"/>
              </a:spcBef>
              <a:buFontTx/>
              <a:buChar char="-"/>
            </a:pPr>
            <a:r>
              <a:rPr lang="en-US" sz="2100" dirty="0" err="1">
                <a:solidFill>
                  <a:srgbClr val="FFFFFF"/>
                </a:solidFill>
                <a:latin typeface="TT Norms" panose="020B0604020202020204" charset="0"/>
                <a:ea typeface="TT Norms Bold"/>
                <a:cs typeface="TT Norms Bold"/>
                <a:sym typeface="TT Norms Bold"/>
              </a:rPr>
              <a:t>Thiếu</a:t>
            </a:r>
            <a:r>
              <a:rPr lang="en-US" sz="2100" dirty="0">
                <a:solidFill>
                  <a:srgbClr val="FFFFFF"/>
                </a:solidFill>
                <a:latin typeface="TT Norms" panose="020B0604020202020204" charset="0"/>
                <a:ea typeface="TT Norms Bold"/>
                <a:cs typeface="TT Norms Bold"/>
                <a:sym typeface="TT Norms Bold"/>
              </a:rPr>
              <a:t> </a:t>
            </a:r>
            <a:r>
              <a:rPr lang="en-US" sz="2100" dirty="0" err="1">
                <a:solidFill>
                  <a:srgbClr val="FFFFFF"/>
                </a:solidFill>
                <a:latin typeface="TT Norms" panose="020B0604020202020204" charset="0"/>
                <a:ea typeface="TT Norms Bold"/>
                <a:cs typeface="TT Norms Bold"/>
                <a:sym typeface="TT Norms Bold"/>
              </a:rPr>
              <a:t>xử</a:t>
            </a:r>
            <a:r>
              <a:rPr lang="en-US" sz="2100" dirty="0">
                <a:solidFill>
                  <a:srgbClr val="FFFFFF"/>
                </a:solidFill>
                <a:latin typeface="TT Norms" panose="020B0604020202020204" charset="0"/>
                <a:ea typeface="TT Norms Bold"/>
                <a:cs typeface="TT Norms Bold"/>
                <a:sym typeface="TT Norms Bold"/>
              </a:rPr>
              <a:t> </a:t>
            </a:r>
            <a:r>
              <a:rPr lang="en-US" sz="2100" dirty="0" err="1">
                <a:solidFill>
                  <a:srgbClr val="FFFFFF"/>
                </a:solidFill>
                <a:latin typeface="TT Norms" panose="020B0604020202020204" charset="0"/>
                <a:ea typeface="TT Norms Bold"/>
                <a:cs typeface="TT Norms Bold"/>
                <a:sym typeface="TT Norms Bold"/>
              </a:rPr>
              <a:t>lý</a:t>
            </a:r>
            <a:r>
              <a:rPr lang="en-US" sz="2100" dirty="0">
                <a:solidFill>
                  <a:srgbClr val="FFFFFF"/>
                </a:solidFill>
                <a:latin typeface="TT Norms" panose="020B0604020202020204" charset="0"/>
                <a:ea typeface="TT Norms Bold"/>
                <a:cs typeface="TT Norms Bold"/>
                <a:sym typeface="TT Norms Bold"/>
              </a:rPr>
              <a:t> </a:t>
            </a:r>
            <a:r>
              <a:rPr lang="en-US" sz="2100" dirty="0" err="1">
                <a:solidFill>
                  <a:srgbClr val="FFFFFF"/>
                </a:solidFill>
                <a:latin typeface="TT Norms" panose="020B0604020202020204" charset="0"/>
                <a:ea typeface="TT Norms Bold"/>
                <a:cs typeface="TT Norms Bold"/>
                <a:sym typeface="TT Norms Bold"/>
              </a:rPr>
              <a:t>lỗi</a:t>
            </a:r>
            <a:endParaRPr lang="en-US" sz="2100" b="1" dirty="0">
              <a:solidFill>
                <a:srgbClr val="FFFFFF"/>
              </a:solidFill>
              <a:latin typeface="TT Norms Bold"/>
              <a:ea typeface="TT Norms Bold"/>
              <a:cs typeface="TT Norms Bold"/>
              <a:sym typeface="TT Norms Bold"/>
            </a:endParaRPr>
          </a:p>
          <a:p>
            <a:pPr marL="342900" indent="-342900" algn="just">
              <a:lnSpc>
                <a:spcPts val="2940"/>
              </a:lnSpc>
              <a:spcBef>
                <a:spcPct val="0"/>
              </a:spcBef>
              <a:buFontTx/>
              <a:buChar char="-"/>
            </a:pPr>
            <a:endParaRPr lang="en-US" sz="2100" b="1" dirty="0">
              <a:solidFill>
                <a:srgbClr val="FFFFFF"/>
              </a:solidFill>
              <a:latin typeface="TT Norms Bold"/>
              <a:ea typeface="TT Norms Bold"/>
              <a:cs typeface="TT Norms Bold"/>
              <a:sym typeface="TT Norms Bold"/>
            </a:endParaRPr>
          </a:p>
          <a:p>
            <a:pPr marL="342900" indent="-342900" algn="just">
              <a:lnSpc>
                <a:spcPts val="2940"/>
              </a:lnSpc>
              <a:spcBef>
                <a:spcPct val="0"/>
              </a:spcBef>
              <a:buFontTx/>
              <a:buChar char="-"/>
            </a:pPr>
            <a:r>
              <a:rPr lang="en-US" sz="2100" b="1" dirty="0">
                <a:solidFill>
                  <a:srgbClr val="FFFFFF"/>
                </a:solidFill>
                <a:latin typeface="TT Norms Bold"/>
                <a:ea typeface="TT Norms Bold"/>
                <a:cs typeface="TT Norms Bold"/>
                <a:sym typeface="TT Norms Bold"/>
              </a:rPr>
              <a:t>VỀ THỜI GIAN:</a:t>
            </a:r>
          </a:p>
          <a:p>
            <a:pPr algn="just">
              <a:lnSpc>
                <a:spcPts val="2940"/>
              </a:lnSpc>
              <a:spcBef>
                <a:spcPct val="0"/>
              </a:spcBef>
            </a:pPr>
            <a:r>
              <a:rPr lang="en-US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- </a:t>
            </a:r>
            <a:r>
              <a:rPr lang="vi-VN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Thời gian ngắn nên chỉ tập trung vào </a:t>
            </a:r>
            <a:r>
              <a:rPr lang="en-US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MVP (MINIMUM VIABLE PRODUCT)</a:t>
            </a:r>
          </a:p>
          <a:p>
            <a:pPr algn="just">
              <a:lnSpc>
                <a:spcPts val="2940"/>
              </a:lnSpc>
              <a:spcBef>
                <a:spcPct val="0"/>
              </a:spcBef>
            </a:pPr>
            <a:r>
              <a:rPr lang="en-US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-  </a:t>
            </a:r>
            <a:r>
              <a:rPr lang="vi-VN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Không đủ thời gian để </a:t>
            </a:r>
            <a:r>
              <a:rPr lang="vi-VN" sz="2100" dirty="0" err="1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test</a:t>
            </a:r>
            <a:r>
              <a:rPr lang="vi-VN" sz="2100" dirty="0">
                <a:solidFill>
                  <a:srgbClr val="FFFFFF"/>
                </a:solidFill>
                <a:latin typeface="TT Norms"/>
                <a:ea typeface="TT Norms"/>
                <a:cs typeface="TT Norms"/>
                <a:sym typeface="TT Norms"/>
              </a:rPr>
              <a:t> tất cả các tình huống.</a:t>
            </a:r>
            <a:endParaRPr lang="en-US" sz="2100" dirty="0">
              <a:solidFill>
                <a:srgbClr val="FFFFFF"/>
              </a:solidFill>
              <a:latin typeface="TT Norms"/>
              <a:ea typeface="TT Norms"/>
              <a:cs typeface="TT Norms"/>
              <a:sym typeface="TT Norm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9011842" y="2544284"/>
            <a:ext cx="7392183" cy="50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PHẦN 2: HẠN CHẾ &amp; CHƯA HOÀN THÀNH ⚠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FFFF">
                <a:alpha val="100000"/>
              </a:srgbClr>
            </a:gs>
            <a:gs pos="100000">
              <a:srgbClr val="C7C9FF">
                <a:alpha val="69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-5162497" y="1770904"/>
            <a:ext cx="13131091" cy="13131091"/>
          </a:xfrm>
          <a:custGeom>
            <a:avLst/>
            <a:gdLst/>
            <a:ahLst/>
            <a:cxnLst/>
            <a:rect l="l" t="t" r="r" b="b"/>
            <a:pathLst>
              <a:path w="13131091" h="13131091">
                <a:moveTo>
                  <a:pt x="0" y="0"/>
                </a:moveTo>
                <a:lnTo>
                  <a:pt x="13131090" y="0"/>
                </a:lnTo>
                <a:lnTo>
                  <a:pt x="13131090" y="13131090"/>
                </a:lnTo>
                <a:lnTo>
                  <a:pt x="0" y="131310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4" name="Group 4"/>
          <p:cNvGrpSpPr/>
          <p:nvPr/>
        </p:nvGrpSpPr>
        <p:grpSpPr>
          <a:xfrm>
            <a:off x="11322193" y="-5301272"/>
            <a:ext cx="12102391" cy="12102391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C74">
                  <a:alpha val="19608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-440834" y="574681"/>
            <a:ext cx="2786848" cy="87982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1960"/>
              </a:lnSpc>
            </a:pPr>
            <a:endParaRPr/>
          </a:p>
        </p:txBody>
      </p:sp>
      <p:sp>
        <p:nvSpPr>
          <p:cNvPr id="14" name="TextBox 14"/>
          <p:cNvSpPr txBox="1"/>
          <p:nvPr/>
        </p:nvSpPr>
        <p:spPr>
          <a:xfrm>
            <a:off x="1303207" y="843646"/>
            <a:ext cx="10181938" cy="103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6000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Đề</a:t>
            </a:r>
            <a:r>
              <a:rPr lang="en-US" sz="60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6000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xuất</a:t>
            </a:r>
            <a:r>
              <a:rPr lang="en-US" sz="60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6000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cải</a:t>
            </a:r>
            <a:r>
              <a:rPr lang="en-US" sz="60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6000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tiến</a:t>
            </a:r>
            <a:endParaRPr lang="en-US" sz="6000" dirty="0">
              <a:solidFill>
                <a:srgbClr val="081269"/>
              </a:solidFill>
              <a:latin typeface="TT Norms"/>
              <a:ea typeface="TT Norms"/>
              <a:cs typeface="TT Norms"/>
              <a:sym typeface="TT Norm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231416" y="1049994"/>
            <a:ext cx="10616300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|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Hướng</a:t>
            </a: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phát</a:t>
            </a: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triển</a:t>
            </a: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cho</a:t>
            </a: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phiên</a:t>
            </a: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bản</a:t>
            </a: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tiếp</a:t>
            </a: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theo</a:t>
            </a:r>
            <a:endParaRPr lang="en-US" sz="3999" dirty="0">
              <a:solidFill>
                <a:srgbClr val="081269"/>
              </a:solidFill>
              <a:latin typeface="TT Norms"/>
              <a:ea typeface="TT Norms"/>
              <a:cs typeface="TT Norms"/>
              <a:sym typeface="TT Norm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2954000" y="399438"/>
            <a:ext cx="1662550" cy="35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31"/>
              </a:lnSpc>
              <a:spcBef>
                <a:spcPct val="0"/>
              </a:spcBef>
            </a:pPr>
            <a:r>
              <a:rPr lang="en-US" sz="1951" b="1" dirty="0">
                <a:solidFill>
                  <a:srgbClr val="000C74"/>
                </a:solidFill>
                <a:latin typeface="Poppins Bold"/>
                <a:ea typeface="Poppins Bold"/>
                <a:cs typeface="Poppins Bold"/>
                <a:sym typeface="Poppins Bold"/>
              </a:rPr>
              <a:t>BÀI HỌC</a:t>
            </a:r>
          </a:p>
        </p:txBody>
      </p:sp>
      <p:sp>
        <p:nvSpPr>
          <p:cNvPr id="21" name="TextBox 15">
            <a:extLst>
              <a:ext uri="{FF2B5EF4-FFF2-40B4-BE49-F238E27FC236}">
                <a16:creationId xmlns:a16="http://schemas.microsoft.com/office/drawing/2014/main" id="{15978CE5-2FAF-0E96-F380-DCC1F0B60E7B}"/>
              </a:ext>
            </a:extLst>
          </p:cNvPr>
          <p:cNvSpPr txBox="1"/>
          <p:nvPr/>
        </p:nvSpPr>
        <p:spPr>
          <a:xfrm>
            <a:off x="637147" y="2680924"/>
            <a:ext cx="4315853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1-3 </a:t>
            </a:r>
            <a:r>
              <a:rPr lang="vi-VN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Tháng đầu:</a:t>
            </a:r>
          </a:p>
        </p:txBody>
      </p:sp>
      <p:sp>
        <p:nvSpPr>
          <p:cNvPr id="23" name="TextBox 15">
            <a:extLst>
              <a:ext uri="{FF2B5EF4-FFF2-40B4-BE49-F238E27FC236}">
                <a16:creationId xmlns:a16="http://schemas.microsoft.com/office/drawing/2014/main" id="{7D03C9C5-7C4B-6349-4322-A1EA3F68BA07}"/>
              </a:ext>
            </a:extLst>
          </p:cNvPr>
          <p:cNvSpPr txBox="1"/>
          <p:nvPr/>
        </p:nvSpPr>
        <p:spPr>
          <a:xfrm>
            <a:off x="7430423" y="2623824"/>
            <a:ext cx="4315853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3-6 </a:t>
            </a:r>
            <a:r>
              <a:rPr lang="vi-VN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Tháng</a:t>
            </a:r>
          </a:p>
        </p:txBody>
      </p:sp>
      <p:sp>
        <p:nvSpPr>
          <p:cNvPr id="24" name="TextBox 15">
            <a:extLst>
              <a:ext uri="{FF2B5EF4-FFF2-40B4-BE49-F238E27FC236}">
                <a16:creationId xmlns:a16="http://schemas.microsoft.com/office/drawing/2014/main" id="{36A4FE2E-B917-3C01-0AFF-B3FC17619BF2}"/>
              </a:ext>
            </a:extLst>
          </p:cNvPr>
          <p:cNvSpPr txBox="1"/>
          <p:nvPr/>
        </p:nvSpPr>
        <p:spPr>
          <a:xfrm>
            <a:off x="6152866" y="3357781"/>
            <a:ext cx="5553646" cy="17774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4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🔔 </a:t>
            </a:r>
            <a:r>
              <a:rPr lang="vi-VN" sz="24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Thêm tính năng tương tác mở rộng</a:t>
            </a:r>
          </a:p>
          <a:p>
            <a:pPr algn="ctr">
              <a:lnSpc>
                <a:spcPct val="200000"/>
              </a:lnSpc>
            </a:pP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Bình luận theo thời gian thực.</a:t>
            </a:r>
          </a:p>
          <a:p>
            <a:pPr algn="ctr">
              <a:lnSpc>
                <a:spcPct val="200000"/>
              </a:lnSpc>
            </a:pP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Hiển thị số lượt xem – số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like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chính xác từ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backend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.</a:t>
            </a:r>
            <a:endParaRPr lang="en-US" dirty="0">
              <a:solidFill>
                <a:srgbClr val="081269"/>
              </a:solidFill>
              <a:latin typeface="TT Norms"/>
              <a:ea typeface="TT Norms"/>
              <a:cs typeface="TT Norms"/>
              <a:sym typeface="TT Norms"/>
            </a:endParaRPr>
          </a:p>
        </p:txBody>
      </p:sp>
      <p:sp>
        <p:nvSpPr>
          <p:cNvPr id="25" name="TextBox 15">
            <a:extLst>
              <a:ext uri="{FF2B5EF4-FFF2-40B4-BE49-F238E27FC236}">
                <a16:creationId xmlns:a16="http://schemas.microsoft.com/office/drawing/2014/main" id="{BD0336EB-44D9-4967-AB3D-4E3B708A2FFF}"/>
              </a:ext>
            </a:extLst>
          </p:cNvPr>
          <p:cNvSpPr txBox="1"/>
          <p:nvPr/>
        </p:nvSpPr>
        <p:spPr>
          <a:xfrm>
            <a:off x="-31097" y="3283769"/>
            <a:ext cx="5553646" cy="17774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4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📌 </a:t>
            </a:r>
            <a:r>
              <a:rPr lang="en-US" sz="2400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Tích</a:t>
            </a:r>
            <a:r>
              <a:rPr lang="en-US" sz="24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00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hợp</a:t>
            </a:r>
            <a:r>
              <a:rPr lang="en-US" sz="24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Backend </a:t>
            </a:r>
            <a:r>
              <a:rPr lang="en-US" sz="2400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thật</a:t>
            </a:r>
            <a:endParaRPr lang="en-US" sz="2400" dirty="0">
              <a:solidFill>
                <a:srgbClr val="081269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ctr">
              <a:lnSpc>
                <a:spcPct val="200000"/>
              </a:lnSpc>
            </a:pP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Xây dựng API cho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,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user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,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like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,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comment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.</a:t>
            </a:r>
          </a:p>
          <a:p>
            <a:pPr algn="ctr">
              <a:lnSpc>
                <a:spcPct val="200000"/>
              </a:lnSpc>
            </a:pP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Lưu trữ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&amp; thông tin người dùng trên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server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.</a:t>
            </a:r>
          </a:p>
        </p:txBody>
      </p:sp>
      <p:sp>
        <p:nvSpPr>
          <p:cNvPr id="26" name="TextBox 15">
            <a:extLst>
              <a:ext uri="{FF2B5EF4-FFF2-40B4-BE49-F238E27FC236}">
                <a16:creationId xmlns:a16="http://schemas.microsoft.com/office/drawing/2014/main" id="{2EACB039-2FC1-21B5-5F65-92F582686DAD}"/>
              </a:ext>
            </a:extLst>
          </p:cNvPr>
          <p:cNvSpPr txBox="1"/>
          <p:nvPr/>
        </p:nvSpPr>
        <p:spPr>
          <a:xfrm>
            <a:off x="13667800" y="2680924"/>
            <a:ext cx="4315853" cy="6924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6-12 </a:t>
            </a:r>
            <a:r>
              <a:rPr lang="vi-VN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Tháng</a:t>
            </a:r>
          </a:p>
        </p:txBody>
      </p:sp>
      <p:sp>
        <p:nvSpPr>
          <p:cNvPr id="27" name="TextBox 15">
            <a:extLst>
              <a:ext uri="{FF2B5EF4-FFF2-40B4-BE49-F238E27FC236}">
                <a16:creationId xmlns:a16="http://schemas.microsoft.com/office/drawing/2014/main" id="{E5064F06-C9C9-D126-FDE4-5DA95D36878B}"/>
              </a:ext>
            </a:extLst>
          </p:cNvPr>
          <p:cNvSpPr txBox="1"/>
          <p:nvPr/>
        </p:nvSpPr>
        <p:spPr>
          <a:xfrm>
            <a:off x="12417028" y="3476145"/>
            <a:ext cx="5553646" cy="17774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4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📺 </a:t>
            </a:r>
            <a:r>
              <a:rPr lang="en-US" sz="2400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Phát</a:t>
            </a:r>
            <a:r>
              <a:rPr lang="en-US" sz="24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00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triển</a:t>
            </a:r>
            <a:r>
              <a:rPr lang="en-US" sz="24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00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hệ</a:t>
            </a:r>
            <a:r>
              <a:rPr lang="en-US" sz="24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2400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thống</a:t>
            </a:r>
            <a:r>
              <a:rPr lang="en-US" sz="2400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Live Streaming</a:t>
            </a:r>
            <a:endParaRPr lang="vi-VN" sz="2400" dirty="0">
              <a:solidFill>
                <a:srgbClr val="081269"/>
              </a:solidFill>
              <a:latin typeface="TT Norms"/>
              <a:ea typeface="TT Norms"/>
              <a:cs typeface="TT Norms"/>
              <a:sym typeface="TT Norms"/>
            </a:endParaRPr>
          </a:p>
          <a:p>
            <a:pPr algn="ctr">
              <a:lnSpc>
                <a:spcPct val="200000"/>
              </a:lnSpc>
            </a:pP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Cho phép người dùng phát trực tiếp.</a:t>
            </a:r>
          </a:p>
          <a:p>
            <a:pPr algn="ctr">
              <a:lnSpc>
                <a:spcPct val="200000"/>
              </a:lnSpc>
            </a:pP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Thêm mục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livestream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trên trang chủ.</a:t>
            </a:r>
            <a:endParaRPr lang="en-US" dirty="0">
              <a:solidFill>
                <a:srgbClr val="081269"/>
              </a:solidFill>
              <a:latin typeface="TT Norms"/>
              <a:ea typeface="TT Norms"/>
              <a:cs typeface="TT Norms"/>
              <a:sym typeface="TT Norms"/>
            </a:endParaRPr>
          </a:p>
        </p:txBody>
      </p:sp>
      <p:sp>
        <p:nvSpPr>
          <p:cNvPr id="28" name="TextBox 15">
            <a:extLst>
              <a:ext uri="{FF2B5EF4-FFF2-40B4-BE49-F238E27FC236}">
                <a16:creationId xmlns:a16="http://schemas.microsoft.com/office/drawing/2014/main" id="{229D075D-360D-FAC2-EB5E-227D6505DF93}"/>
              </a:ext>
            </a:extLst>
          </p:cNvPr>
          <p:cNvSpPr txBox="1"/>
          <p:nvPr/>
        </p:nvSpPr>
        <p:spPr>
          <a:xfrm>
            <a:off x="1650061" y="6801119"/>
            <a:ext cx="6112186" cy="686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🟡 </a:t>
            </a:r>
            <a:r>
              <a:rPr lang="vi-VN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Tối ưu trải nghiệm</a:t>
            </a:r>
          </a:p>
        </p:txBody>
      </p:sp>
      <p:sp>
        <p:nvSpPr>
          <p:cNvPr id="29" name="TextBox 15">
            <a:extLst>
              <a:ext uri="{FF2B5EF4-FFF2-40B4-BE49-F238E27FC236}">
                <a16:creationId xmlns:a16="http://schemas.microsoft.com/office/drawing/2014/main" id="{89B03C60-B86C-27B0-4D01-37D5FD9021E6}"/>
              </a:ext>
            </a:extLst>
          </p:cNvPr>
          <p:cNvSpPr txBox="1"/>
          <p:nvPr/>
        </p:nvSpPr>
        <p:spPr>
          <a:xfrm>
            <a:off x="1677770" y="7599420"/>
            <a:ext cx="5553646" cy="10387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200000"/>
              </a:lnSpc>
            </a:pP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⚡ Tối ưu hiệu năng khi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load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nhiều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.</a:t>
            </a:r>
          </a:p>
          <a:p>
            <a:pPr algn="ctr">
              <a:lnSpc>
                <a:spcPct val="200000"/>
              </a:lnSpc>
            </a:pP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📱 Cải thiện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responsive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trên nhiều thiết bị.</a:t>
            </a:r>
          </a:p>
        </p:txBody>
      </p:sp>
      <p:sp>
        <p:nvSpPr>
          <p:cNvPr id="30" name="TextBox 15">
            <a:extLst>
              <a:ext uri="{FF2B5EF4-FFF2-40B4-BE49-F238E27FC236}">
                <a16:creationId xmlns:a16="http://schemas.microsoft.com/office/drawing/2014/main" id="{940CE603-C430-DC28-2385-C425A617A940}"/>
              </a:ext>
            </a:extLst>
          </p:cNvPr>
          <p:cNvSpPr txBox="1"/>
          <p:nvPr/>
        </p:nvSpPr>
        <p:spPr>
          <a:xfrm>
            <a:off x="9360935" y="6930996"/>
            <a:ext cx="6112186" cy="686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🟠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Mở</a:t>
            </a: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rộng</a:t>
            </a: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tính</a:t>
            </a:r>
            <a:r>
              <a:rPr lang="en-US" sz="3999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</a:t>
            </a:r>
            <a:r>
              <a:rPr lang="en-US" sz="3999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năng</a:t>
            </a:r>
            <a:endParaRPr lang="vi-VN" sz="3999" dirty="0">
              <a:solidFill>
                <a:srgbClr val="081269"/>
              </a:solidFill>
              <a:latin typeface="TT Norms"/>
              <a:ea typeface="TT Norms"/>
              <a:cs typeface="TT Norms"/>
              <a:sym typeface="TT Norms"/>
            </a:endParaRPr>
          </a:p>
        </p:txBody>
      </p:sp>
      <p:sp>
        <p:nvSpPr>
          <p:cNvPr id="31" name="TextBox 15">
            <a:extLst>
              <a:ext uri="{FF2B5EF4-FFF2-40B4-BE49-F238E27FC236}">
                <a16:creationId xmlns:a16="http://schemas.microsoft.com/office/drawing/2014/main" id="{3EE80DC1-C935-0C91-58C7-7484E9718927}"/>
              </a:ext>
            </a:extLst>
          </p:cNvPr>
          <p:cNvSpPr txBox="1"/>
          <p:nvPr/>
        </p:nvSpPr>
        <p:spPr>
          <a:xfrm>
            <a:off x="8742293" y="7695499"/>
            <a:ext cx="7594546" cy="10363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200000"/>
              </a:lnSpc>
            </a:pP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🤖 Gợi ý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video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 bằng thuật toán AI dựa trên hành vi người dùng</a:t>
            </a:r>
          </a:p>
          <a:p>
            <a:pPr algn="ctr">
              <a:lnSpc>
                <a:spcPct val="200000"/>
              </a:lnSpc>
            </a:pP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.🌐 Mở rộng ứng dụng sang nền tảng </a:t>
            </a:r>
            <a:r>
              <a:rPr lang="vi-VN" dirty="0" err="1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web</a:t>
            </a:r>
            <a:r>
              <a:rPr lang="vi-VN" dirty="0">
                <a:solidFill>
                  <a:srgbClr val="081269"/>
                </a:solidFill>
                <a:latin typeface="TT Norms"/>
                <a:ea typeface="TT Norms"/>
                <a:cs typeface="TT Norms"/>
                <a:sym typeface="TT Norms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1169</Words>
  <Application>Microsoft Office PowerPoint</Application>
  <PresentationFormat>Custom</PresentationFormat>
  <Paragraphs>149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Calibri</vt:lpstr>
      <vt:lpstr>Arial</vt:lpstr>
      <vt:lpstr>League Spartan</vt:lpstr>
      <vt:lpstr>Time nes New Roman</vt:lpstr>
      <vt:lpstr>TT Norms</vt:lpstr>
      <vt:lpstr>Noto Serif Display</vt:lpstr>
      <vt:lpstr>Poppins Bold</vt:lpstr>
      <vt:lpstr>Roboto</vt:lpstr>
      <vt:lpstr>Poppins</vt:lpstr>
      <vt:lpstr>TT Norms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Snapbuy</dc:title>
  <cp:lastModifiedBy>Pham Hien</cp:lastModifiedBy>
  <cp:revision>10</cp:revision>
  <dcterms:created xsi:type="dcterms:W3CDTF">2006-08-16T00:00:00Z</dcterms:created>
  <dcterms:modified xsi:type="dcterms:W3CDTF">2025-11-19T09:39:00Z</dcterms:modified>
  <dc:identifier>DAG4RDRPzcQ</dc:identifier>
</cp:coreProperties>
</file>

<file path=docProps/thumbnail.jpeg>
</file>